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1" r:id="rId1"/>
  </p:sldMasterIdLst>
  <p:notesMasterIdLst>
    <p:notesMasterId r:id="rId41"/>
  </p:notesMasterIdLst>
  <p:sldIdLst>
    <p:sldId id="275" r:id="rId2"/>
    <p:sldId id="256" r:id="rId3"/>
    <p:sldId id="2540" r:id="rId4"/>
    <p:sldId id="276" r:id="rId5"/>
    <p:sldId id="274" r:id="rId6"/>
    <p:sldId id="2557" r:id="rId7"/>
    <p:sldId id="2558" r:id="rId8"/>
    <p:sldId id="2559" r:id="rId9"/>
    <p:sldId id="2560" r:id="rId10"/>
    <p:sldId id="2541" r:id="rId11"/>
    <p:sldId id="262" r:id="rId12"/>
    <p:sldId id="263" r:id="rId13"/>
    <p:sldId id="264" r:id="rId14"/>
    <p:sldId id="270" r:id="rId15"/>
    <p:sldId id="273" r:id="rId16"/>
    <p:sldId id="266" r:id="rId17"/>
    <p:sldId id="272" r:id="rId18"/>
    <p:sldId id="2561" r:id="rId19"/>
    <p:sldId id="2562" r:id="rId20"/>
    <p:sldId id="2563" r:id="rId21"/>
    <p:sldId id="2564" r:id="rId22"/>
    <p:sldId id="278" r:id="rId23"/>
    <p:sldId id="279" r:id="rId24"/>
    <p:sldId id="2565" r:id="rId25"/>
    <p:sldId id="2542" r:id="rId26"/>
    <p:sldId id="2545" r:id="rId27"/>
    <p:sldId id="2543" r:id="rId28"/>
    <p:sldId id="2546" r:id="rId29"/>
    <p:sldId id="2544" r:id="rId30"/>
    <p:sldId id="2547" r:id="rId31"/>
    <p:sldId id="2549" r:id="rId32"/>
    <p:sldId id="2548" r:id="rId33"/>
    <p:sldId id="2550" r:id="rId34"/>
    <p:sldId id="2551" r:id="rId35"/>
    <p:sldId id="2552" r:id="rId36"/>
    <p:sldId id="2553" r:id="rId37"/>
    <p:sldId id="2554" r:id="rId38"/>
    <p:sldId id="2555" r:id="rId39"/>
    <p:sldId id="255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A12CEEB-BEC8-4798-80D4-7D9FF9AB5190}">
          <p14:sldIdLst>
            <p14:sldId id="275"/>
            <p14:sldId id="256"/>
            <p14:sldId id="2540"/>
            <p14:sldId id="276"/>
            <p14:sldId id="274"/>
            <p14:sldId id="2557"/>
            <p14:sldId id="2558"/>
            <p14:sldId id="2559"/>
            <p14:sldId id="2560"/>
            <p14:sldId id="2541"/>
            <p14:sldId id="262"/>
            <p14:sldId id="263"/>
            <p14:sldId id="264"/>
            <p14:sldId id="270"/>
            <p14:sldId id="273"/>
            <p14:sldId id="266"/>
            <p14:sldId id="272"/>
            <p14:sldId id="2561"/>
            <p14:sldId id="2562"/>
            <p14:sldId id="2563"/>
            <p14:sldId id="2564"/>
            <p14:sldId id="278"/>
            <p14:sldId id="279"/>
            <p14:sldId id="2565"/>
            <p14:sldId id="2542"/>
            <p14:sldId id="2545"/>
            <p14:sldId id="2543"/>
            <p14:sldId id="2546"/>
            <p14:sldId id="2544"/>
            <p14:sldId id="2547"/>
            <p14:sldId id="2549"/>
            <p14:sldId id="2548"/>
            <p14:sldId id="2550"/>
            <p14:sldId id="2551"/>
            <p14:sldId id="2552"/>
            <p14:sldId id="2553"/>
            <p14:sldId id="2554"/>
            <p14:sldId id="2555"/>
            <p14:sldId id="25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86" d="100"/>
          <a:sy n="86" d="100"/>
        </p:scale>
        <p:origin x="5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4C339-A560-4E68-8473-E67F75924381}" type="datetimeFigureOut">
              <a:rPr lang="es-PE" smtClean="0"/>
              <a:t>21/11/2021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4FE21-6B47-4475-97EB-2F8FBF006699}" type="slidenum">
              <a:rPr lang="es-PE" smtClean="0"/>
              <a:t>‹Nº›</a:t>
            </a:fld>
            <a:endParaRPr lang="es-PE"/>
          </a:p>
        </p:txBody>
      </p:sp>
    </p:spTree>
    <p:extLst>
      <p:ext uri="{BB962C8B-B14F-4D97-AF65-F5344CB8AC3E}">
        <p14:creationId xmlns:p14="http://schemas.microsoft.com/office/powerpoint/2010/main" val="332176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3CFA0038-7055-434C-B6C4-B8C69565C600}" type="slidenum">
              <a:rPr lang="es-ES" smtClean="0"/>
              <a:t>3</a:t>
            </a:fld>
            <a:endParaRPr lang="es-ES" dirty="0"/>
          </a:p>
        </p:txBody>
      </p:sp>
    </p:spTree>
    <p:extLst>
      <p:ext uri="{BB962C8B-B14F-4D97-AF65-F5344CB8AC3E}">
        <p14:creationId xmlns:p14="http://schemas.microsoft.com/office/powerpoint/2010/main" val="70036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AB3A824-1A51-4B26-AD58-A6D8E14F6C04}" type="datetimeFigureOut">
              <a:rPr lang="en-US" smtClean="0"/>
              <a:t>11/21/2021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‹Nº›</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14186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11/21/2021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8681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11/21/2021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54886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Diseño personalizado">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s-ES" noProof="0" dirty="0"/>
              <a:t>Agenda</a:t>
            </a:r>
          </a:p>
        </p:txBody>
      </p:sp>
      <p:sp>
        <p:nvSpPr>
          <p:cNvPr id="29" name="Marcador de posición de imagen 28" title="Decorativo">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s-ES" noProof="0"/>
              <a:t>Haga clic en el icono para agregar una imagen</a:t>
            </a:r>
            <a:endParaRPr lang="es-ES" noProof="0" dirty="0"/>
          </a:p>
        </p:txBody>
      </p:sp>
      <p:sp>
        <p:nvSpPr>
          <p:cNvPr id="32" name="Marcador de texto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3" name="Marcador de texto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4" name="Marcador de texto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5" name="Marcador de texto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36" name="Marcador de texto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s-ES" noProof="0" dirty="0"/>
              <a:t>Haga clic para editar el patrón </a:t>
            </a:r>
            <a:br>
              <a:rPr lang="es-ES" noProof="0" dirty="0"/>
            </a:br>
            <a:r>
              <a:rPr lang="es-ES" noProof="0" dirty="0"/>
              <a:t>estilos de texto</a:t>
            </a:r>
          </a:p>
        </p:txBody>
      </p:sp>
      <p:sp>
        <p:nvSpPr>
          <p:cNvPr id="42" name="Forma 62" title="Decorativo">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s-ES" sz="1500" noProof="0" dirty="0"/>
          </a:p>
        </p:txBody>
      </p:sp>
    </p:spTree>
    <p:extLst>
      <p:ext uri="{BB962C8B-B14F-4D97-AF65-F5344CB8AC3E}">
        <p14:creationId xmlns:p14="http://schemas.microsoft.com/office/powerpoint/2010/main" val="73040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11/21/2021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62347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E5059C3-6A89-4494-99FF-5A4D6FFD50EB}" type="datetimeFigureOut">
              <a:rPr lang="en-US" smtClean="0"/>
              <a:t>11/21/2021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3133734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11/21/2021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7342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11/21/2021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9502066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11/21/2021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8998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11/21/2021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82067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7D525BB-DA17-4BA0-B3C8-3AC3ABC827E6}" type="datetimeFigureOut">
              <a:rPr lang="en-US" smtClean="0"/>
              <a:t>11/21/2021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4368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16C4C9A-3960-41CF-A4E9-2A8FB932454B}" type="datetimeFigureOut">
              <a:rPr lang="en-US" smtClean="0"/>
              <a:t>11/21/2021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727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CBC1C18-307B-4F68-A007-B5B542270E8D}" type="datetimeFigureOut">
              <a:rPr lang="en-US" smtClean="0"/>
              <a:t>11/21/2021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
              </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005339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3" name="Group 24">
            <a:extLst>
              <a:ext uri="{FF2B5EF4-FFF2-40B4-BE49-F238E27FC236}">
                <a16:creationId xmlns:a16="http://schemas.microsoft.com/office/drawing/2014/main" id="{FFA2C89F-03EC-4330-85CC-3DECA855F7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097B615D-C859-4D7D-ACCD-27E77B3F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5FD622C9-681D-4711-9251-1CAA919A6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ítulo 1">
            <a:extLst>
              <a:ext uri="{FF2B5EF4-FFF2-40B4-BE49-F238E27FC236}">
                <a16:creationId xmlns:a16="http://schemas.microsoft.com/office/drawing/2014/main" id="{3A0B9299-1B15-448C-A26A-A16E3F3E9475}"/>
              </a:ext>
            </a:extLst>
          </p:cNvPr>
          <p:cNvSpPr>
            <a:spLocks noGrp="1"/>
          </p:cNvSpPr>
          <p:nvPr>
            <p:ph type="title"/>
          </p:nvPr>
        </p:nvSpPr>
        <p:spPr>
          <a:xfrm>
            <a:off x="1478522" y="1480930"/>
            <a:ext cx="5301138" cy="3254321"/>
          </a:xfrm>
        </p:spPr>
        <p:txBody>
          <a:bodyPr vert="horz" lIns="91440" tIns="45720" rIns="91440" bIns="45720" rtlCol="0" anchor="b">
            <a:normAutofit/>
          </a:bodyPr>
          <a:lstStyle/>
          <a:p>
            <a:pPr algn="ctr"/>
            <a:r>
              <a:rPr kumimoji="0" lang="en-US" altLang="es-PE" sz="4600" b="1" i="0" u="none" strike="noStrike" cap="all" normalizeH="0" dirty="0">
                <a:ln>
                  <a:noFill/>
                </a:ln>
                <a:effectLst/>
              </a:rPr>
              <a:t>Sistema de Ventas de </a:t>
            </a:r>
            <a:r>
              <a:rPr kumimoji="0" lang="en-US" altLang="es-PE" sz="4600" b="1" i="0" u="none" strike="noStrike" cap="all" normalizeH="0" dirty="0" err="1">
                <a:ln>
                  <a:noFill/>
                </a:ln>
                <a:effectLst/>
              </a:rPr>
              <a:t>Juguetes</a:t>
            </a:r>
            <a:r>
              <a:rPr kumimoji="0" lang="en-US" altLang="es-PE" sz="4600" b="1" i="0" u="none" strike="noStrike" cap="all" normalizeH="0" dirty="0">
                <a:ln>
                  <a:noFill/>
                </a:ln>
                <a:effectLst/>
              </a:rPr>
              <a:t> para </a:t>
            </a:r>
            <a:r>
              <a:rPr kumimoji="0" lang="en-US" altLang="es-PE" sz="4600" b="1" i="0" u="none" strike="noStrike" cap="all" normalizeH="0" dirty="0" err="1">
                <a:ln>
                  <a:noFill/>
                </a:ln>
                <a:effectLst/>
              </a:rPr>
              <a:t>Niños</a:t>
            </a:r>
            <a:r>
              <a:rPr kumimoji="0" lang="en-US" altLang="es-PE" sz="4600" b="1" i="0" u="none" strike="noStrike" cap="all" normalizeH="0" dirty="0">
                <a:ln>
                  <a:noFill/>
                </a:ln>
                <a:effectLst/>
              </a:rPr>
              <a:t> con </a:t>
            </a:r>
            <a:r>
              <a:rPr kumimoji="0" lang="en-US" altLang="es-PE" sz="4600" b="1" i="0" u="none" strike="noStrike" cap="all" normalizeH="0" dirty="0" err="1">
                <a:ln>
                  <a:noFill/>
                </a:ln>
                <a:effectLst/>
              </a:rPr>
              <a:t>Discapacidad</a:t>
            </a:r>
            <a:br>
              <a:rPr kumimoji="0" lang="en-US" altLang="es-PE" sz="4600" b="1" i="0" u="none" strike="noStrike" cap="all" normalizeH="0" dirty="0">
                <a:ln>
                  <a:noFill/>
                </a:ln>
                <a:effectLst/>
              </a:rPr>
            </a:br>
            <a:endParaRPr lang="en-US" sz="4600" cap="all" dirty="0"/>
          </a:p>
        </p:txBody>
      </p:sp>
      <p:pic>
        <p:nvPicPr>
          <p:cNvPr id="6" name="Imagen 5">
            <a:extLst>
              <a:ext uri="{FF2B5EF4-FFF2-40B4-BE49-F238E27FC236}">
                <a16:creationId xmlns:a16="http://schemas.microsoft.com/office/drawing/2014/main" id="{DDA2F6F4-6603-4674-838A-8542B6E2FB2B}"/>
              </a:ext>
            </a:extLst>
          </p:cNvPr>
          <p:cNvPicPr>
            <a:picLocks noChangeAspect="1"/>
          </p:cNvPicPr>
          <p:nvPr/>
        </p:nvPicPr>
        <p:blipFill>
          <a:blip r:embed="rId2"/>
          <a:stretch>
            <a:fillRect/>
          </a:stretch>
        </p:blipFill>
        <p:spPr>
          <a:xfrm>
            <a:off x="7183998" y="2712546"/>
            <a:ext cx="2324877" cy="2022705"/>
          </a:xfrm>
          <a:prstGeom prst="rect">
            <a:avLst/>
          </a:prstGeom>
          <a:ln>
            <a:noFill/>
          </a:ln>
          <a:effectLst>
            <a:softEdge rad="112500"/>
          </a:effectLst>
        </p:spPr>
      </p:pic>
      <p:pic>
        <p:nvPicPr>
          <p:cNvPr id="4" name="Imagen 1" descr="Imagen que contiene dibujo, reloj, señal&#10;&#10;Descripción generada automáticamente">
            <a:extLst>
              <a:ext uri="{FF2B5EF4-FFF2-40B4-BE49-F238E27FC236}">
                <a16:creationId xmlns:a16="http://schemas.microsoft.com/office/drawing/2014/main" id="{211615C8-80BD-4FA1-8D21-4BDB3805A9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896225" y="587767"/>
            <a:ext cx="3415614" cy="777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a:extLst>
              <a:ext uri="{FF2B5EF4-FFF2-40B4-BE49-F238E27FC236}">
                <a16:creationId xmlns:a16="http://schemas.microsoft.com/office/drawing/2014/main" id="{A45B4C02-CF18-432A-A5F1-53E6483B20A7}"/>
              </a:ext>
            </a:extLst>
          </p:cNvPr>
          <p:cNvPicPr>
            <a:picLocks noChangeAspect="1"/>
          </p:cNvPicPr>
          <p:nvPr/>
        </p:nvPicPr>
        <p:blipFill>
          <a:blip r:embed="rId4"/>
          <a:stretch>
            <a:fillRect/>
          </a:stretch>
        </p:blipFill>
        <p:spPr>
          <a:xfrm>
            <a:off x="1663785" y="4371975"/>
            <a:ext cx="3671212" cy="2109627"/>
          </a:xfrm>
          <a:prstGeom prst="rect">
            <a:avLst/>
          </a:prstGeom>
          <a:ln>
            <a:noFill/>
          </a:ln>
          <a:effectLst>
            <a:softEdge rad="112500"/>
          </a:effectLst>
        </p:spPr>
      </p:pic>
    </p:spTree>
    <p:extLst>
      <p:ext uri="{BB962C8B-B14F-4D97-AF65-F5344CB8AC3E}">
        <p14:creationId xmlns:p14="http://schemas.microsoft.com/office/powerpoint/2010/main" val="33001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25">
          <a:fgClr>
            <a:schemeClr val="bg2"/>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51C1F-6877-40B7-8D7D-5015E2D1A3F3}"/>
              </a:ext>
            </a:extLst>
          </p:cNvPr>
          <p:cNvSpPr>
            <a:spLocks noGrp="1"/>
          </p:cNvSpPr>
          <p:nvPr>
            <p:ph type="title"/>
          </p:nvPr>
        </p:nvSpPr>
        <p:spPr>
          <a:xfrm>
            <a:off x="3765056" y="399859"/>
            <a:ext cx="6747029" cy="779016"/>
          </a:xfrm>
        </p:spPr>
        <p:txBody>
          <a:bodyPr/>
          <a:lstStyle/>
          <a:p>
            <a:r>
              <a:rPr lang="es-PE" dirty="0"/>
              <a:t>MODELO CANVAS</a:t>
            </a:r>
          </a:p>
        </p:txBody>
      </p:sp>
      <p:pic>
        <p:nvPicPr>
          <p:cNvPr id="5" name="Imagen 4">
            <a:extLst>
              <a:ext uri="{FF2B5EF4-FFF2-40B4-BE49-F238E27FC236}">
                <a16:creationId xmlns:a16="http://schemas.microsoft.com/office/drawing/2014/main" id="{A16BE6DE-3BA7-4CC2-AB17-9813101359F5}"/>
              </a:ext>
            </a:extLst>
          </p:cNvPr>
          <p:cNvPicPr>
            <a:picLocks noChangeAspect="1"/>
          </p:cNvPicPr>
          <p:nvPr/>
        </p:nvPicPr>
        <p:blipFill>
          <a:blip r:embed="rId2"/>
          <a:stretch>
            <a:fillRect/>
          </a:stretch>
        </p:blipFill>
        <p:spPr>
          <a:xfrm>
            <a:off x="2057400" y="1380108"/>
            <a:ext cx="9817608" cy="4842686"/>
          </a:xfrm>
          <a:prstGeom prst="rect">
            <a:avLst/>
          </a:prstGeom>
        </p:spPr>
      </p:pic>
      <p:pic>
        <p:nvPicPr>
          <p:cNvPr id="6" name="Imagen 5">
            <a:extLst>
              <a:ext uri="{FF2B5EF4-FFF2-40B4-BE49-F238E27FC236}">
                <a16:creationId xmlns:a16="http://schemas.microsoft.com/office/drawing/2014/main" id="{F61452D4-FBC5-4748-B84C-75E00E2F6117}"/>
              </a:ext>
            </a:extLst>
          </p:cNvPr>
          <p:cNvPicPr>
            <a:picLocks noChangeAspect="1"/>
          </p:cNvPicPr>
          <p:nvPr/>
        </p:nvPicPr>
        <p:blipFill>
          <a:blip r:embed="rId3"/>
          <a:stretch>
            <a:fillRect/>
          </a:stretch>
        </p:blipFill>
        <p:spPr>
          <a:xfrm>
            <a:off x="605034" y="26158"/>
            <a:ext cx="2493272" cy="1526418"/>
          </a:xfrm>
          <a:prstGeom prst="rect">
            <a:avLst/>
          </a:prstGeom>
          <a:ln>
            <a:noFill/>
          </a:ln>
          <a:effectLst>
            <a:softEdge rad="112500"/>
          </a:effectLst>
        </p:spPr>
      </p:pic>
    </p:spTree>
    <p:extLst>
      <p:ext uri="{BB962C8B-B14F-4D97-AF65-F5344CB8AC3E}">
        <p14:creationId xmlns:p14="http://schemas.microsoft.com/office/powerpoint/2010/main" val="3912563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25000"/>
              <a:lumOff val="75000"/>
            </a:schemeClr>
          </a:fgClr>
          <a:bgClr>
            <a:schemeClr val="bg1"/>
          </a:bgClr>
        </a:pattFill>
        <a:effectLst/>
      </p:bgPr>
    </p:bg>
    <p:spTree>
      <p:nvGrpSpPr>
        <p:cNvPr id="1" name=""/>
        <p:cNvGrpSpPr/>
        <p:nvPr/>
      </p:nvGrpSpPr>
      <p:grpSpPr>
        <a:xfrm>
          <a:off x="0" y="0"/>
          <a:ext cx="0" cy="0"/>
          <a:chOff x="0" y="0"/>
          <a:chExt cx="0" cy="0"/>
        </a:xfrm>
      </p:grpSpPr>
      <p:grpSp>
        <p:nvGrpSpPr>
          <p:cNvPr id="19"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0568FE6B-CB7A-42D9-9690-487E3B8F4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765025" y="1240589"/>
            <a:ext cx="6424519" cy="1959052"/>
          </a:xfrm>
          <a:noFill/>
        </p:spPr>
        <p:txBody>
          <a:bodyPr vert="horz" lIns="91440" tIns="45720" rIns="91440" bIns="45720" rtlCol="0" anchor="ctr">
            <a:normAutofit/>
          </a:bodyPr>
          <a:lstStyle/>
          <a:p>
            <a:pPr marL="742950" lvl="1" indent="-285750" algn="l" rtl="0">
              <a:lnSpc>
                <a:spcPct val="89000"/>
              </a:lnSpc>
              <a:spcBef>
                <a:spcPct val="0"/>
              </a:spcBef>
            </a:pPr>
            <a:br>
              <a:rPr lang="en-US" sz="1700" b="0" i="0" kern="1200" cap="all" dirty="0">
                <a:solidFill>
                  <a:schemeClr val="bg2"/>
                </a:solidFill>
                <a:effectLst/>
                <a:latin typeface="+mj-lt"/>
                <a:ea typeface="+mj-ea"/>
                <a:cs typeface="+mj-cs"/>
              </a:rPr>
            </a:br>
            <a:r>
              <a:rPr lang="en-US" sz="1700" b="0" i="0" kern="1200" cap="all" dirty="0" err="1">
                <a:solidFill>
                  <a:schemeClr val="bg2"/>
                </a:solidFill>
                <a:effectLst/>
                <a:latin typeface="+mj-lt"/>
                <a:ea typeface="+mj-ea"/>
                <a:cs typeface="+mj-cs"/>
              </a:rPr>
              <a:t>En</a:t>
            </a:r>
            <a:r>
              <a:rPr lang="en-US" sz="1700" b="0" i="0" kern="1200" cap="all" dirty="0">
                <a:solidFill>
                  <a:schemeClr val="bg2"/>
                </a:solidFill>
                <a:effectLst/>
                <a:latin typeface="+mj-lt"/>
                <a:ea typeface="+mj-ea"/>
                <a:cs typeface="+mj-cs"/>
              </a:rPr>
              <a:t> la </a:t>
            </a:r>
            <a:r>
              <a:rPr lang="en-US" sz="1700" b="0" i="0" kern="1200" cap="all" dirty="0" err="1">
                <a:solidFill>
                  <a:schemeClr val="bg2"/>
                </a:solidFill>
                <a:effectLst/>
                <a:latin typeface="+mj-lt"/>
                <a:ea typeface="+mj-ea"/>
                <a:cs typeface="+mj-cs"/>
              </a:rPr>
              <a:t>actualidad</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existe</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poca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cantidad</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jugueterías</a:t>
            </a:r>
            <a:r>
              <a:rPr lang="en-US" sz="1700" b="0" i="0" kern="1200" cap="all" dirty="0">
                <a:solidFill>
                  <a:schemeClr val="bg2"/>
                </a:solidFill>
                <a:effectLst/>
                <a:latin typeface="+mj-lt"/>
                <a:ea typeface="+mj-ea"/>
                <a:cs typeface="+mj-cs"/>
              </a:rPr>
              <a:t> que </a:t>
            </a:r>
            <a:r>
              <a:rPr lang="en-US" sz="1700" b="0" i="0" kern="1200" cap="all" dirty="0" err="1">
                <a:solidFill>
                  <a:schemeClr val="bg2"/>
                </a:solidFill>
                <a:effectLst/>
                <a:latin typeface="+mj-lt"/>
                <a:ea typeface="+mj-ea"/>
                <a:cs typeface="+mj-cs"/>
              </a:rPr>
              <a:t>tengan</a:t>
            </a:r>
            <a:r>
              <a:rPr lang="en-US" sz="1700" b="0" i="0" kern="1200" cap="all" dirty="0">
                <a:solidFill>
                  <a:schemeClr val="bg2"/>
                </a:solidFill>
                <a:effectLst/>
                <a:latin typeface="+mj-lt"/>
                <a:ea typeface="+mj-ea"/>
                <a:cs typeface="+mj-cs"/>
              </a:rPr>
              <a:t> un </a:t>
            </a:r>
            <a:r>
              <a:rPr lang="en-US" sz="1700" b="0" i="0" kern="1200" cap="all" dirty="0" err="1">
                <a:solidFill>
                  <a:schemeClr val="bg2"/>
                </a:solidFill>
                <a:effectLst/>
                <a:latin typeface="+mj-lt"/>
                <a:ea typeface="+mj-ea"/>
                <a:cs typeface="+mj-cs"/>
              </a:rPr>
              <a:t>sistema</a:t>
            </a:r>
            <a:r>
              <a:rPr lang="en-US" sz="1700" b="0" i="0" kern="1200" cap="all" dirty="0">
                <a:solidFill>
                  <a:schemeClr val="bg2"/>
                </a:solidFill>
                <a:effectLst/>
                <a:latin typeface="+mj-lt"/>
                <a:ea typeface="+mj-ea"/>
                <a:cs typeface="+mj-cs"/>
              </a:rPr>
              <a:t> de </a:t>
            </a:r>
            <a:r>
              <a:rPr lang="en-US" sz="1700" b="0" i="0" kern="1200" cap="all" dirty="0" err="1">
                <a:solidFill>
                  <a:schemeClr val="bg2"/>
                </a:solidFill>
                <a:effectLst/>
                <a:latin typeface="+mj-lt"/>
                <a:ea typeface="+mj-ea"/>
                <a:cs typeface="+mj-cs"/>
              </a:rPr>
              <a:t>ventas</a:t>
            </a:r>
            <a:r>
              <a:rPr lang="en-US" sz="1700" b="0" i="0" kern="1200" cap="all" dirty="0">
                <a:solidFill>
                  <a:schemeClr val="bg2"/>
                </a:solidFill>
                <a:effectLst/>
                <a:latin typeface="+mj-lt"/>
                <a:ea typeface="+mj-ea"/>
                <a:cs typeface="+mj-cs"/>
              </a:rPr>
              <a:t> para </a:t>
            </a:r>
            <a:r>
              <a:rPr lang="en-US" sz="1700" b="0" i="0" kern="1200" cap="all" dirty="0" err="1">
                <a:solidFill>
                  <a:schemeClr val="bg2"/>
                </a:solidFill>
                <a:effectLst/>
                <a:latin typeface="+mj-lt"/>
                <a:ea typeface="+mj-ea"/>
                <a:cs typeface="+mj-cs"/>
              </a:rPr>
              <a:t>niños</a:t>
            </a:r>
            <a:r>
              <a:rPr lang="en-US" sz="1700" b="0" i="0" kern="1200" cap="all" dirty="0">
                <a:solidFill>
                  <a:schemeClr val="bg2"/>
                </a:solidFill>
                <a:effectLst/>
                <a:latin typeface="+mj-lt"/>
                <a:ea typeface="+mj-ea"/>
                <a:cs typeface="+mj-cs"/>
              </a:rPr>
              <a:t> con </a:t>
            </a:r>
            <a:r>
              <a:rPr lang="en-US" sz="1700" b="0" i="0" kern="1200" cap="all" dirty="0" err="1">
                <a:solidFill>
                  <a:schemeClr val="bg2"/>
                </a:solidFill>
                <a:effectLst/>
                <a:latin typeface="+mj-lt"/>
                <a:ea typeface="+mj-ea"/>
                <a:cs typeface="+mj-cs"/>
              </a:rPr>
              <a:t>alguna</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discapacidad</a:t>
            </a:r>
            <a:r>
              <a:rPr lang="en-US" sz="1700" b="0" i="0" kern="1200" cap="all" dirty="0">
                <a:solidFill>
                  <a:schemeClr val="bg2"/>
                </a:solidFill>
                <a:effectLst/>
                <a:latin typeface="+mj-lt"/>
                <a:ea typeface="+mj-ea"/>
                <a:cs typeface="+mj-cs"/>
              </a:rPr>
              <a:t>, y que </a:t>
            </a:r>
            <a:r>
              <a:rPr lang="en-US" sz="1700" b="0" i="0" kern="1200" cap="all" dirty="0" err="1">
                <a:solidFill>
                  <a:schemeClr val="bg2"/>
                </a:solidFill>
                <a:effectLst/>
                <a:latin typeface="+mj-lt"/>
                <a:ea typeface="+mj-ea"/>
                <a:cs typeface="+mj-cs"/>
              </a:rPr>
              <a:t>aún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están</a:t>
            </a:r>
            <a:r>
              <a:rPr lang="en-US" sz="1700" b="0" i="0" kern="1200" cap="all" dirty="0">
                <a:solidFill>
                  <a:schemeClr val="bg2"/>
                </a:solidFill>
                <a:effectLst/>
                <a:latin typeface="+mj-lt"/>
                <a:ea typeface="+mj-ea"/>
                <a:cs typeface="+mj-cs"/>
              </a:rPr>
              <a:t> </a:t>
            </a:r>
            <a:r>
              <a:rPr lang="en-US" sz="1700" b="0" i="0" kern="1200" cap="all" dirty="0" err="1">
                <a:solidFill>
                  <a:schemeClr val="bg2"/>
                </a:solidFill>
                <a:effectLst/>
                <a:latin typeface="+mj-lt"/>
                <a:ea typeface="+mj-ea"/>
                <a:cs typeface="+mj-cs"/>
              </a:rPr>
              <a:t>utilizando</a:t>
            </a:r>
            <a:r>
              <a:rPr lang="en-US" sz="1700" b="0" i="0" kern="1200" cap="all" dirty="0">
                <a:solidFill>
                  <a:schemeClr val="bg2"/>
                </a:solidFill>
                <a:effectLst/>
                <a:latin typeface="+mj-lt"/>
                <a:ea typeface="+mj-ea"/>
                <a:cs typeface="+mj-cs"/>
              </a:rPr>
              <a:t> la forma </a:t>
            </a:r>
            <a:r>
              <a:rPr lang="en-US" sz="1700" b="0" i="0" kern="1200" cap="all" dirty="0" err="1">
                <a:solidFill>
                  <a:schemeClr val="bg2"/>
                </a:solidFill>
                <a:effectLst/>
                <a:latin typeface="+mj-lt"/>
                <a:ea typeface="+mj-ea"/>
                <a:cs typeface="+mj-cs"/>
              </a:rPr>
              <a:t>antigua</a:t>
            </a:r>
            <a:r>
              <a:rPr lang="en-US" sz="1700" b="0" i="0" kern="1200" cap="all" dirty="0">
                <a:solidFill>
                  <a:schemeClr val="bg2"/>
                </a:solidFill>
                <a:effectLst/>
                <a:latin typeface="+mj-lt"/>
                <a:ea typeface="+mj-ea"/>
                <a:cs typeface="+mj-cs"/>
              </a:rPr>
              <a:t> de vender sus </a:t>
            </a:r>
            <a:r>
              <a:rPr lang="en-US" sz="1700" b="0" i="0" kern="1200" cap="all" dirty="0" err="1">
                <a:solidFill>
                  <a:schemeClr val="bg2"/>
                </a:solidFill>
                <a:effectLst/>
                <a:latin typeface="+mj-lt"/>
                <a:ea typeface="+mj-ea"/>
                <a:cs typeface="+mj-cs"/>
              </a:rPr>
              <a:t>productos</a:t>
            </a:r>
            <a:r>
              <a:rPr lang="en-US" sz="1700" b="0" i="0" kern="1200" cap="all" dirty="0">
                <a:solidFill>
                  <a:schemeClr val="bg2"/>
                </a:solidFill>
                <a:effectLst/>
                <a:latin typeface="+mj-lt"/>
                <a:ea typeface="+mj-ea"/>
                <a:cs typeface="+mj-cs"/>
              </a:rPr>
              <a:t>.</a:t>
            </a:r>
            <a:endParaRPr lang="en-US" sz="1700" b="0" i="0" kern="1200" cap="all" dirty="0">
              <a:solidFill>
                <a:schemeClr val="bg2"/>
              </a:solidFill>
              <a:latin typeface="+mj-lt"/>
              <a:ea typeface="+mj-ea"/>
              <a:cs typeface="+mj-cs"/>
            </a:endParaRPr>
          </a:p>
        </p:txBody>
      </p:sp>
      <p:sp>
        <p:nvSpPr>
          <p:cNvPr id="22" name="Freeform 6">
            <a:extLst>
              <a:ext uri="{FF2B5EF4-FFF2-40B4-BE49-F238E27FC236}">
                <a16:creationId xmlns:a16="http://schemas.microsoft.com/office/drawing/2014/main" id="{2BCE8A39-72D0-46ED-AB46-91B68881D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Shape 16">
            <a:extLst>
              <a:ext uri="{FF2B5EF4-FFF2-40B4-BE49-F238E27FC236}">
                <a16:creationId xmlns:a16="http://schemas.microsoft.com/office/drawing/2014/main" id="{970E03B3-76EE-4C15-B250-1173359C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7112" y="4501036"/>
            <a:ext cx="1683805" cy="1723705"/>
          </a:xfrm>
          <a:custGeom>
            <a:avLst/>
            <a:gdLst>
              <a:gd name="connsiteX0" fmla="*/ 1399384 w 1683805"/>
              <a:gd name="connsiteY0" fmla="*/ 0 h 1723705"/>
              <a:gd name="connsiteX1" fmla="*/ 1683805 w 1683805"/>
              <a:gd name="connsiteY1" fmla="*/ 0 h 1723705"/>
              <a:gd name="connsiteX2" fmla="*/ 1683805 w 1683805"/>
              <a:gd name="connsiteY2" fmla="*/ 1723705 h 1723705"/>
              <a:gd name="connsiteX3" fmla="*/ 0 w 1683805"/>
              <a:gd name="connsiteY3" fmla="*/ 1723705 h 1723705"/>
              <a:gd name="connsiteX4" fmla="*/ 0 w 1683805"/>
              <a:gd name="connsiteY4" fmla="*/ 1402480 h 1723705"/>
              <a:gd name="connsiteX5" fmla="*/ 1399384 w 1683805"/>
              <a:gd name="connsiteY5" fmla="*/ 1403247 h 17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05" h="1723705">
                <a:moveTo>
                  <a:pt x="1399384" y="0"/>
                </a:moveTo>
                <a:lnTo>
                  <a:pt x="1683805" y="0"/>
                </a:lnTo>
                <a:lnTo>
                  <a:pt x="1683805" y="1723705"/>
                </a:lnTo>
                <a:lnTo>
                  <a:pt x="0" y="1723705"/>
                </a:lnTo>
                <a:lnTo>
                  <a:pt x="0" y="1402480"/>
                </a:lnTo>
                <a:lnTo>
                  <a:pt x="1399384" y="1403247"/>
                </a:lnTo>
                <a:close/>
              </a:path>
            </a:pathLst>
          </a:custGeom>
          <a:solidFill>
            <a:schemeClr val="tx2">
              <a:lumMod val="75000"/>
            </a:schemeClr>
          </a:solidFill>
          <a:ln w="0">
            <a:noFill/>
            <a:prstDash val="solid"/>
            <a:round/>
            <a:headEnd/>
            <a:tailEnd/>
          </a:ln>
        </p:spPr>
      </p:sp>
      <p:pic>
        <p:nvPicPr>
          <p:cNvPr id="18" name="Marcador de contenido 4">
            <a:extLst>
              <a:ext uri="{FF2B5EF4-FFF2-40B4-BE49-F238E27FC236}">
                <a16:creationId xmlns:a16="http://schemas.microsoft.com/office/drawing/2014/main" id="{5BFE72FD-763C-4181-92E5-D8491806C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3220" y="2222303"/>
            <a:ext cx="3550693" cy="2102677"/>
          </a:xfrm>
          <a:prstGeom prst="rect">
            <a:avLst/>
          </a:prstGeom>
        </p:spPr>
      </p:pic>
      <p:pic>
        <p:nvPicPr>
          <p:cNvPr id="24" name="Imagen 23">
            <a:extLst>
              <a:ext uri="{FF2B5EF4-FFF2-40B4-BE49-F238E27FC236}">
                <a16:creationId xmlns:a16="http://schemas.microsoft.com/office/drawing/2014/main" id="{23FC7EE2-E553-44EA-B363-056827A26A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4167" y1="34685" x2="21500" y2="52252"/>
                        <a14:foregroundMark x1="39167" y1="50000" x2="39167" y2="50000"/>
                        <a14:foregroundMark x1="39167" y1="50450" x2="42333" y2="59009"/>
                        <a14:foregroundMark x1="58167" y1="38288" x2="57333" y2="51802"/>
                        <a14:foregroundMark x1="28167" y1="68468" x2="27667" y2="74775"/>
                        <a14:foregroundMark x1="53167" y1="65315" x2="52500" y2="67568"/>
                        <a14:foregroundMark x1="64500" y1="62613" x2="65333" y2="69369"/>
                      </a14:backgroundRemoval>
                    </a14:imgEffect>
                  </a14:imgLayer>
                </a14:imgProps>
              </a:ext>
              <a:ext uri="{28A0092B-C50C-407E-A947-70E740481C1C}">
                <a14:useLocalDpi xmlns:a14="http://schemas.microsoft.com/office/drawing/2010/main" val="0"/>
              </a:ext>
            </a:extLst>
          </a:blip>
          <a:stretch>
            <a:fillRect/>
          </a:stretch>
        </p:blipFill>
        <p:spPr>
          <a:xfrm>
            <a:off x="7813863" y="960047"/>
            <a:ext cx="4530537" cy="1491355"/>
          </a:xfrm>
          <a:prstGeom prst="rect">
            <a:avLst/>
          </a:prstGeom>
        </p:spPr>
      </p:pic>
      <p:sp>
        <p:nvSpPr>
          <p:cNvPr id="15" name="CuadroTexto 14">
            <a:extLst>
              <a:ext uri="{FF2B5EF4-FFF2-40B4-BE49-F238E27FC236}">
                <a16:creationId xmlns:a16="http://schemas.microsoft.com/office/drawing/2014/main" id="{B18C0B14-B9BA-49C5-A3BC-E43F43CF03D3}"/>
              </a:ext>
            </a:extLst>
          </p:cNvPr>
          <p:cNvSpPr txBox="1"/>
          <p:nvPr/>
        </p:nvSpPr>
        <p:spPr>
          <a:xfrm>
            <a:off x="1254481" y="744469"/>
            <a:ext cx="5922895" cy="584775"/>
          </a:xfrm>
          <a:prstGeom prst="rect">
            <a:avLst/>
          </a:prstGeom>
          <a:noFill/>
        </p:spPr>
        <p:txBody>
          <a:bodyPr wrap="square">
            <a:spAutoFit/>
          </a:bodyPr>
          <a:lstStyle/>
          <a:p>
            <a:r>
              <a:rPr lang="en-US" sz="3200" b="1" i="0" kern="1200" cap="all" dirty="0" err="1">
                <a:solidFill>
                  <a:schemeClr val="bg1">
                    <a:lumMod val="65000"/>
                    <a:lumOff val="35000"/>
                  </a:schemeClr>
                </a:solidFill>
                <a:effectLst/>
                <a:latin typeface="+mj-lt"/>
                <a:ea typeface="+mj-ea"/>
                <a:cs typeface="+mj-cs"/>
              </a:rPr>
              <a:t>Descripción</a:t>
            </a:r>
            <a:r>
              <a:rPr lang="en-US" sz="3200" b="1" i="0" kern="1200" cap="all" dirty="0">
                <a:solidFill>
                  <a:schemeClr val="bg1">
                    <a:lumMod val="65000"/>
                    <a:lumOff val="35000"/>
                  </a:schemeClr>
                </a:solidFill>
                <a:effectLst/>
                <a:latin typeface="+mj-lt"/>
                <a:ea typeface="+mj-ea"/>
                <a:cs typeface="+mj-cs"/>
              </a:rPr>
              <a:t> del </a:t>
            </a:r>
            <a:r>
              <a:rPr lang="en-US" sz="3200" b="1" kern="1200" cap="all" dirty="0" err="1">
                <a:solidFill>
                  <a:schemeClr val="bg1">
                    <a:lumMod val="65000"/>
                    <a:lumOff val="35000"/>
                  </a:schemeClr>
                </a:solidFill>
                <a:latin typeface="+mj-lt"/>
                <a:ea typeface="+mj-ea"/>
                <a:cs typeface="+mj-cs"/>
              </a:rPr>
              <a:t>P</a:t>
            </a:r>
            <a:r>
              <a:rPr lang="en-US" sz="3200" b="1" i="0" kern="1200" cap="all" dirty="0" err="1">
                <a:solidFill>
                  <a:schemeClr val="bg1">
                    <a:lumMod val="65000"/>
                    <a:lumOff val="35000"/>
                  </a:schemeClr>
                </a:solidFill>
                <a:effectLst/>
                <a:latin typeface="+mj-lt"/>
                <a:ea typeface="+mj-ea"/>
                <a:cs typeface="+mj-cs"/>
              </a:rPr>
              <a:t>roblema</a:t>
            </a:r>
            <a:endParaRPr lang="es-PE" sz="3200" dirty="0">
              <a:solidFill>
                <a:schemeClr val="bg1">
                  <a:lumMod val="65000"/>
                  <a:lumOff val="35000"/>
                </a:schemeClr>
              </a:solidFill>
            </a:endParaRPr>
          </a:p>
        </p:txBody>
      </p:sp>
      <p:pic>
        <p:nvPicPr>
          <p:cNvPr id="4" name="Imagen 3">
            <a:extLst>
              <a:ext uri="{FF2B5EF4-FFF2-40B4-BE49-F238E27FC236}">
                <a16:creationId xmlns:a16="http://schemas.microsoft.com/office/drawing/2014/main" id="{65B3F2F8-0E73-46FE-9B53-B7F6154B7D46}"/>
              </a:ext>
            </a:extLst>
          </p:cNvPr>
          <p:cNvPicPr>
            <a:picLocks noChangeAspect="1"/>
          </p:cNvPicPr>
          <p:nvPr/>
        </p:nvPicPr>
        <p:blipFill>
          <a:blip r:embed="rId5"/>
          <a:stretch>
            <a:fillRect/>
          </a:stretch>
        </p:blipFill>
        <p:spPr>
          <a:xfrm>
            <a:off x="1552575" y="3571875"/>
            <a:ext cx="5664791" cy="2729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480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259439" y="435006"/>
            <a:ext cx="6959664" cy="5398403"/>
          </a:xfrm>
        </p:spPr>
        <p:txBody>
          <a:bodyPr vert="horz" lIns="91440" tIns="45720" rIns="91440" bIns="45720" rtlCol="0" anchor="ctr">
            <a:normAutofit fontScale="90000"/>
          </a:bodyPr>
          <a:lstStyle/>
          <a:p>
            <a:pPr marL="742950" lvl="1" indent="-285750" algn="l" defTabSz="457200" rtl="0">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a:t>
            </a:r>
            <a:r>
              <a:rPr lang="en-US" sz="2000" b="1" i="0" kern="1200" dirty="0">
                <a:solidFill>
                  <a:schemeClr val="tx2"/>
                </a:solidFill>
                <a:effectLst/>
                <a:latin typeface="+mj-lt"/>
                <a:ea typeface="+mj-ea"/>
                <a:cs typeface="+mj-cs"/>
              </a:rPr>
              <a:t> General</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Se diseñara un aplicación web de carrito de compras que facilite a los consumidores la compra de algún producto que  acepte el pedido y el pago correspondiente en pocos pasos, con diferentes formas de pago.</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Objetivos</a:t>
            </a:r>
            <a:r>
              <a:rPr lang="en-US" sz="2000" b="1" i="0" kern="1200" dirty="0">
                <a:solidFill>
                  <a:schemeClr val="tx2"/>
                </a:solidFill>
                <a:effectLst/>
                <a:latin typeface="+mj-lt"/>
                <a:ea typeface="+mj-ea"/>
                <a:cs typeface="+mj-cs"/>
              </a:rPr>
              <a:t> </a:t>
            </a:r>
            <a:r>
              <a:rPr lang="en-US" sz="2000" b="1" i="0" kern="1200" dirty="0" err="1">
                <a:solidFill>
                  <a:schemeClr val="tx2"/>
                </a:solidFill>
                <a:effectLst/>
                <a:latin typeface="+mj-lt"/>
                <a:ea typeface="+mj-ea"/>
                <a:cs typeface="+mj-cs"/>
              </a:rPr>
              <a:t>Específicos</a:t>
            </a:r>
            <a:br>
              <a:rPr lang="en-US" sz="2000" b="1"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Diagrama de clases.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Mapa de Procesos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Estrategia de Negocio</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de la Base de datos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Modelo </a:t>
            </a:r>
            <a:r>
              <a:rPr lang="es-MX" b="0" i="0" kern="1200" dirty="0" err="1">
                <a:solidFill>
                  <a:schemeClr val="tx2"/>
                </a:solidFill>
                <a:effectLst/>
                <a:latin typeface="+mj-lt"/>
                <a:ea typeface="+mj-ea"/>
                <a:cs typeface="+mj-cs"/>
              </a:rPr>
              <a:t>Canvas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Diseñar el Diagrama de Gantt.</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un diseño de una interfaz información clara y fácil de entender </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la aplicación con Java y el método MVC</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Realizar el módulo de carrito de compras.</a:t>
            </a:r>
            <a:br>
              <a:rPr lang="es-MX" b="0"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3737295" y="257409"/>
            <a:ext cx="6063929" cy="646331"/>
          </a:xfrm>
          <a:prstGeom prst="rect">
            <a:avLst/>
          </a:prstGeom>
          <a:noFill/>
        </p:spPr>
        <p:txBody>
          <a:bodyPr wrap="square">
            <a:spAutoFit/>
          </a:bodyPr>
          <a:lstStyle/>
          <a:p>
            <a:r>
              <a:rPr lang="en-US" sz="3600" b="1" i="0" kern="1200" dirty="0">
                <a:solidFill>
                  <a:schemeClr val="tx2"/>
                </a:solidFill>
                <a:effectLst/>
                <a:latin typeface="+mj-lt"/>
                <a:ea typeface="+mj-ea"/>
                <a:cs typeface="+mj-cs"/>
              </a:rPr>
              <a:t>Definición de </a:t>
            </a:r>
            <a:r>
              <a:rPr lang="en-US" sz="3600" b="1" i="0" kern="1200" dirty="0" err="1">
                <a:solidFill>
                  <a:schemeClr val="tx2"/>
                </a:solidFill>
                <a:effectLst/>
                <a:latin typeface="+mj-lt"/>
                <a:ea typeface="+mj-ea"/>
                <a:cs typeface="+mj-cs"/>
              </a:rPr>
              <a:t>Objetivos</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4585253" y="1457738"/>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5" name="Imagen 4">
            <a:extLst>
              <a:ext uri="{FF2B5EF4-FFF2-40B4-BE49-F238E27FC236}">
                <a16:creationId xmlns:a16="http://schemas.microsoft.com/office/drawing/2014/main" id="{9347DD7A-D7C3-4695-A06F-22D018BE6E5B}"/>
              </a:ext>
            </a:extLst>
          </p:cNvPr>
          <p:cNvPicPr>
            <a:picLocks noChangeAspect="1"/>
          </p:cNvPicPr>
          <p:nvPr/>
        </p:nvPicPr>
        <p:blipFill rotWithShape="1">
          <a:blip r:embed="rId2">
            <a:extLst>
              <a:ext uri="{28A0092B-C50C-407E-A947-70E740481C1C}">
                <a14:useLocalDpi xmlns:a14="http://schemas.microsoft.com/office/drawing/2010/main" val="0"/>
              </a:ext>
            </a:extLst>
          </a:blip>
          <a:srcRect l="23944" t="10398" r="18690" b="37247"/>
          <a:stretch/>
        </p:blipFill>
        <p:spPr>
          <a:xfrm>
            <a:off x="1076222" y="1962150"/>
            <a:ext cx="3250874" cy="3133725"/>
          </a:xfrm>
          <a:prstGeom prst="rect">
            <a:avLst/>
          </a:prstGeom>
          <a:ln>
            <a:noFill/>
          </a:ln>
          <a:effectLst>
            <a:softEdge rad="112500"/>
          </a:effectLst>
        </p:spPr>
      </p:pic>
    </p:spTree>
    <p:extLst>
      <p:ext uri="{BB962C8B-B14F-4D97-AF65-F5344CB8AC3E}">
        <p14:creationId xmlns:p14="http://schemas.microsoft.com/office/powerpoint/2010/main" val="5263220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dashVert">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3811994" y="79899"/>
            <a:ext cx="7924800" cy="6302501"/>
          </a:xfrm>
        </p:spPr>
        <p:txBody>
          <a:bodyPr vert="horz" lIns="91440" tIns="45720" rIns="91440" bIns="45720" rtlCol="0" anchor="ctr">
            <a:normAutofit fontScale="90000"/>
          </a:bodyPr>
          <a:lstStyle/>
          <a:p>
            <a:pPr marL="914400" lvl="2" algn="l" defTabSz="457200" rtl="0">
              <a:lnSpc>
                <a:spcPct val="90000"/>
              </a:lnSpc>
              <a:spcBef>
                <a:spcPct val="0"/>
              </a:spcBef>
            </a:pPr>
            <a:r>
              <a:rPr lang="en-US" sz="2000" b="1" i="0" kern="1200" dirty="0" err="1">
                <a:solidFill>
                  <a:schemeClr val="tx2"/>
                </a:solidFill>
                <a:effectLst/>
                <a:latin typeface="+mj-lt"/>
                <a:ea typeface="+mj-ea"/>
                <a:cs typeface="+mj-cs"/>
              </a:rPr>
              <a:t>Alcances</a:t>
            </a:r>
            <a:br>
              <a:rPr lang="en-US" sz="2000" b="1"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r>
              <a:rPr lang="en-US" b="0" i="0" kern="1200" dirty="0" err="1">
                <a:solidFill>
                  <a:schemeClr val="tx2"/>
                </a:solidFill>
                <a:effectLst/>
                <a:latin typeface="+mj-lt"/>
                <a:ea typeface="+mj-ea"/>
                <a:cs typeface="+mj-cs"/>
              </a:rPr>
              <a:t>Documento</a:t>
            </a:r>
            <a:r>
              <a:rPr lang="en-US" b="0" i="0" kern="1200" dirty="0">
                <a:solidFill>
                  <a:schemeClr val="tx2"/>
                </a:solidFill>
                <a:effectLst/>
                <a:latin typeface="+mj-lt"/>
                <a:ea typeface="+mj-ea"/>
                <a:cs typeface="+mj-cs"/>
              </a:rPr>
              <a:t> </a:t>
            </a:r>
            <a:r>
              <a:rPr lang="en-US" b="0" i="0" kern="1200" dirty="0" err="1">
                <a:solidFill>
                  <a:schemeClr val="tx2"/>
                </a:solidFill>
                <a:effectLst/>
                <a:latin typeface="+mj-lt"/>
                <a:ea typeface="+mj-ea"/>
                <a:cs typeface="+mj-cs"/>
              </a:rPr>
              <a:t>Diagrama</a:t>
            </a:r>
            <a:r>
              <a:rPr lang="en-US" b="0" i="0" kern="1200" dirty="0">
                <a:solidFill>
                  <a:schemeClr val="tx2"/>
                </a:solidFill>
                <a:effectLst/>
                <a:latin typeface="+mj-lt"/>
                <a:ea typeface="+mj-ea"/>
                <a:cs typeface="+mj-cs"/>
              </a:rPr>
              <a:t> de </a:t>
            </a:r>
            <a:r>
              <a:rPr lang="en-US" b="0" i="0" kern="1200" dirty="0" err="1">
                <a:solidFill>
                  <a:schemeClr val="tx2"/>
                </a:solidFill>
                <a:effectLst/>
                <a:latin typeface="+mj-lt"/>
                <a:ea typeface="+mj-ea"/>
                <a:cs typeface="+mj-cs"/>
              </a:rPr>
              <a:t>clases</a:t>
            </a:r>
            <a:r>
              <a:rPr lang="en-US" b="0" i="0" kern="1200" dirty="0">
                <a:solidFill>
                  <a:schemeClr val="tx2"/>
                </a:solidFill>
                <a:effectLst/>
                <a:latin typeface="+mj-lt"/>
                <a:ea typeface="+mj-ea"/>
                <a:cs typeface="+mj-cs"/>
              </a:rPr>
              <a:t>.</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r>
              <a:rPr lang="en-US" b="0" i="0" kern="1200" dirty="0" err="1">
                <a:solidFill>
                  <a:schemeClr val="tx2"/>
                </a:solidFill>
                <a:effectLst/>
                <a:latin typeface="+mj-lt"/>
                <a:ea typeface="+mj-ea"/>
                <a:cs typeface="+mj-cs"/>
              </a:rPr>
              <a:t>Documento</a:t>
            </a:r>
            <a:r>
              <a:rPr lang="en-US" b="0" i="0" kern="1200" dirty="0">
                <a:solidFill>
                  <a:schemeClr val="tx2"/>
                </a:solidFill>
                <a:effectLst/>
                <a:latin typeface="+mj-lt"/>
                <a:ea typeface="+mj-ea"/>
                <a:cs typeface="+mj-cs"/>
              </a:rPr>
              <a:t> </a:t>
            </a:r>
            <a:r>
              <a:rPr lang="en-US" b="0" i="0" kern="1200" dirty="0" err="1">
                <a:solidFill>
                  <a:schemeClr val="tx2"/>
                </a:solidFill>
                <a:effectLst/>
                <a:latin typeface="+mj-lt"/>
                <a:ea typeface="+mj-ea"/>
                <a:cs typeface="+mj-cs"/>
              </a:rPr>
              <a:t>Mapa</a:t>
            </a:r>
            <a:r>
              <a:rPr lang="en-US" b="0" i="0" kern="1200" dirty="0">
                <a:solidFill>
                  <a:schemeClr val="tx2"/>
                </a:solidFill>
                <a:effectLst/>
                <a:latin typeface="+mj-lt"/>
                <a:ea typeface="+mj-ea"/>
                <a:cs typeface="+mj-cs"/>
              </a:rPr>
              <a:t> de </a:t>
            </a:r>
            <a:r>
              <a:rPr lang="en-US" b="0" i="0" kern="1200" dirty="0" err="1">
                <a:solidFill>
                  <a:schemeClr val="tx2"/>
                </a:solidFill>
                <a:effectLst/>
                <a:latin typeface="+mj-lt"/>
                <a:ea typeface="+mj-ea"/>
                <a:cs typeface="+mj-cs"/>
              </a:rPr>
              <a:t>Procesos</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r>
              <a:rPr lang="en-US" b="0" i="0" kern="1200" dirty="0" err="1">
                <a:solidFill>
                  <a:schemeClr val="tx2"/>
                </a:solidFill>
                <a:effectLst/>
                <a:latin typeface="+mj-lt"/>
                <a:ea typeface="+mj-ea"/>
                <a:cs typeface="+mj-cs"/>
              </a:rPr>
              <a:t>Documento</a:t>
            </a:r>
            <a:r>
              <a:rPr lang="en-US" b="0" i="0" kern="1200" dirty="0">
                <a:solidFill>
                  <a:schemeClr val="tx2"/>
                </a:solidFill>
                <a:effectLst/>
                <a:latin typeface="+mj-lt"/>
                <a:ea typeface="+mj-ea"/>
                <a:cs typeface="+mj-cs"/>
              </a:rPr>
              <a:t> </a:t>
            </a:r>
            <a:r>
              <a:rPr lang="en-US" b="0" i="0" kern="1200" dirty="0" err="1">
                <a:solidFill>
                  <a:schemeClr val="tx2"/>
                </a:solidFill>
                <a:effectLst/>
                <a:latin typeface="+mj-lt"/>
                <a:ea typeface="+mj-ea"/>
                <a:cs typeface="+mj-cs"/>
              </a:rPr>
              <a:t>Estrategia</a:t>
            </a:r>
            <a:r>
              <a:rPr lang="en-US" b="0" i="0" kern="1200" dirty="0">
                <a:solidFill>
                  <a:schemeClr val="tx2"/>
                </a:solidFill>
                <a:effectLst/>
                <a:latin typeface="+mj-lt"/>
                <a:ea typeface="+mj-ea"/>
                <a:cs typeface="+mj-cs"/>
              </a:rPr>
              <a:t> de </a:t>
            </a:r>
            <a:r>
              <a:rPr lang="en-US" b="0" i="0" kern="1200" dirty="0" err="1">
                <a:solidFill>
                  <a:schemeClr val="tx2"/>
                </a:solidFill>
                <a:effectLst/>
                <a:latin typeface="+mj-lt"/>
                <a:ea typeface="+mj-ea"/>
                <a:cs typeface="+mj-cs"/>
              </a:rPr>
              <a:t>Negocio</a:t>
            </a:r>
            <a:r>
              <a:rPr lang="en-US" b="0" i="0" kern="1200" dirty="0">
                <a:solidFill>
                  <a:schemeClr val="tx2"/>
                </a:solidFill>
                <a:effectLst/>
                <a:latin typeface="+mj-lt"/>
                <a:ea typeface="+mj-ea"/>
                <a:cs typeface="+mj-cs"/>
              </a:rPr>
              <a:t>.</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r>
              <a:rPr lang="en-US" b="0" i="0" kern="1200" dirty="0" err="1">
                <a:solidFill>
                  <a:schemeClr val="tx2"/>
                </a:solidFill>
                <a:effectLst/>
                <a:latin typeface="+mj-lt"/>
                <a:ea typeface="+mj-ea"/>
                <a:cs typeface="+mj-cs"/>
              </a:rPr>
              <a:t>Documento</a:t>
            </a:r>
            <a:r>
              <a:rPr lang="en-US" b="0" i="0" kern="1200" dirty="0">
                <a:solidFill>
                  <a:schemeClr val="tx2"/>
                </a:solidFill>
                <a:effectLst/>
                <a:latin typeface="+mj-lt"/>
                <a:ea typeface="+mj-ea"/>
                <a:cs typeface="+mj-cs"/>
              </a:rPr>
              <a:t> del </a:t>
            </a:r>
            <a:r>
              <a:rPr lang="en-US" b="0" i="0" kern="1200" dirty="0" err="1">
                <a:solidFill>
                  <a:schemeClr val="tx2"/>
                </a:solidFill>
                <a:effectLst/>
                <a:latin typeface="+mj-lt"/>
                <a:ea typeface="+mj-ea"/>
                <a:cs typeface="+mj-cs"/>
              </a:rPr>
              <a:t>Modelo</a:t>
            </a:r>
            <a:r>
              <a:rPr lang="en-US" b="0" i="0" kern="1200" dirty="0">
                <a:solidFill>
                  <a:schemeClr val="tx2"/>
                </a:solidFill>
                <a:effectLst/>
                <a:latin typeface="+mj-lt"/>
                <a:ea typeface="+mj-ea"/>
                <a:cs typeface="+mj-cs"/>
              </a:rPr>
              <a:t> de la Base de </a:t>
            </a:r>
            <a:r>
              <a:rPr lang="en-US" b="0" i="0" kern="1200" dirty="0" err="1">
                <a:solidFill>
                  <a:schemeClr val="tx2"/>
                </a:solidFill>
                <a:effectLst/>
                <a:latin typeface="+mj-lt"/>
                <a:ea typeface="+mj-ea"/>
                <a:cs typeface="+mj-cs"/>
              </a:rPr>
              <a:t>datos</a:t>
            </a:r>
            <a:r>
              <a:rPr lang="en-US" b="0" i="0" kern="1200" dirty="0">
                <a:solidFill>
                  <a:schemeClr val="tx2"/>
                </a:solidFill>
                <a:effectLst/>
                <a:latin typeface="+mj-lt"/>
                <a:ea typeface="+mj-ea"/>
                <a:cs typeface="+mj-cs"/>
              </a:rPr>
              <a:t>.</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r>
              <a:rPr lang="en-US" b="0" i="0" kern="1200" dirty="0" err="1">
                <a:solidFill>
                  <a:schemeClr val="tx2"/>
                </a:solidFill>
                <a:effectLst/>
                <a:latin typeface="+mj-lt"/>
                <a:ea typeface="+mj-ea"/>
                <a:cs typeface="+mj-cs"/>
              </a:rPr>
              <a:t>Documento</a:t>
            </a:r>
            <a:r>
              <a:rPr lang="en-US" b="0" i="0" kern="1200" dirty="0">
                <a:solidFill>
                  <a:schemeClr val="tx2"/>
                </a:solidFill>
                <a:effectLst/>
                <a:latin typeface="+mj-lt"/>
                <a:ea typeface="+mj-ea"/>
                <a:cs typeface="+mj-cs"/>
              </a:rPr>
              <a:t> del </a:t>
            </a:r>
            <a:r>
              <a:rPr lang="en-US" b="0" i="0" kern="1200" dirty="0" err="1">
                <a:solidFill>
                  <a:schemeClr val="tx2"/>
                </a:solidFill>
                <a:effectLst/>
                <a:latin typeface="+mj-lt"/>
                <a:ea typeface="+mj-ea"/>
                <a:cs typeface="+mj-cs"/>
              </a:rPr>
              <a:t>Modelo</a:t>
            </a:r>
            <a:r>
              <a:rPr lang="en-US" b="0" i="0" kern="1200" dirty="0">
                <a:solidFill>
                  <a:schemeClr val="tx2"/>
                </a:solidFill>
                <a:effectLst/>
                <a:latin typeface="+mj-lt"/>
                <a:ea typeface="+mj-ea"/>
                <a:cs typeface="+mj-cs"/>
              </a:rPr>
              <a:t> Canvas.</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r>
              <a:rPr lang="en-US" b="0" i="0" kern="1200" dirty="0" err="1">
                <a:solidFill>
                  <a:schemeClr val="tx2"/>
                </a:solidFill>
                <a:effectLst/>
                <a:latin typeface="+mj-lt"/>
                <a:ea typeface="+mj-ea"/>
                <a:cs typeface="+mj-cs"/>
              </a:rPr>
              <a:t>Documento</a:t>
            </a:r>
            <a:r>
              <a:rPr lang="en-US" b="0" i="0" kern="1200" dirty="0">
                <a:solidFill>
                  <a:schemeClr val="tx2"/>
                </a:solidFill>
                <a:effectLst/>
                <a:latin typeface="+mj-lt"/>
                <a:ea typeface="+mj-ea"/>
                <a:cs typeface="+mj-cs"/>
              </a:rPr>
              <a:t> del </a:t>
            </a:r>
            <a:r>
              <a:rPr lang="en-US" b="0" i="0" kern="1200" dirty="0" err="1">
                <a:solidFill>
                  <a:schemeClr val="tx2"/>
                </a:solidFill>
                <a:effectLst/>
                <a:latin typeface="+mj-lt"/>
                <a:ea typeface="+mj-ea"/>
                <a:cs typeface="+mj-cs"/>
              </a:rPr>
              <a:t>Diagrama</a:t>
            </a:r>
            <a:r>
              <a:rPr lang="en-US" b="0" i="0" kern="1200" dirty="0">
                <a:solidFill>
                  <a:schemeClr val="tx2"/>
                </a:solidFill>
                <a:effectLst/>
                <a:latin typeface="+mj-lt"/>
                <a:ea typeface="+mj-ea"/>
                <a:cs typeface="+mj-cs"/>
              </a:rPr>
              <a:t> de Gantt.</a:t>
            </a:r>
            <a:br>
              <a:rPr lang="en-US"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r>
              <a:rPr lang="es-PE" sz="2000" b="1" i="0" kern="1200" dirty="0">
                <a:solidFill>
                  <a:schemeClr val="tx2"/>
                </a:solidFill>
                <a:effectLst/>
                <a:latin typeface="+mj-lt"/>
                <a:ea typeface="+mj-ea"/>
                <a:cs typeface="+mj-cs"/>
              </a:rPr>
              <a:t>Limitaciones</a:t>
            </a:r>
            <a:br>
              <a:rPr lang="es-PE"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El aplicativo web se programara en java, JavaScript. con complementos cómo HTML, </a:t>
            </a:r>
            <a:r>
              <a:rPr lang="es-MX" b="0" i="0" kern="1200" dirty="0" err="1">
                <a:solidFill>
                  <a:schemeClr val="tx2"/>
                </a:solidFill>
                <a:effectLst/>
                <a:latin typeface="+mj-lt"/>
                <a:ea typeface="+mj-ea"/>
                <a:cs typeface="+mj-cs"/>
              </a:rPr>
              <a:t>Css</a:t>
            </a:r>
            <a:r>
              <a:rPr lang="es-MX" b="0" i="0" kern="1200" dirty="0">
                <a:solidFill>
                  <a:schemeClr val="tx2"/>
                </a:solidFill>
                <a:effectLst/>
                <a:latin typeface="+mj-lt"/>
                <a:ea typeface="+mj-ea"/>
                <a:cs typeface="+mj-cs"/>
              </a:rPr>
              <a:t> y Bootstrap.</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El aplicativo web se realizara bajo un cronograma de proyecto del documento del diagrama de Gantt</a:t>
            </a:r>
            <a:br>
              <a:rPr lang="es-MX" b="0" i="0" kern="1200" dirty="0">
                <a:solidFill>
                  <a:schemeClr val="tx2"/>
                </a:solidFill>
                <a:effectLst/>
                <a:latin typeface="+mj-lt"/>
                <a:ea typeface="+mj-ea"/>
                <a:cs typeface="+mj-cs"/>
              </a:rPr>
            </a:br>
            <a:br>
              <a:rPr lang="es-MX" b="0" i="0" kern="1200" dirty="0">
                <a:solidFill>
                  <a:schemeClr val="tx2"/>
                </a:solidFill>
                <a:effectLst/>
                <a:latin typeface="+mj-lt"/>
                <a:ea typeface="+mj-ea"/>
                <a:cs typeface="+mj-cs"/>
              </a:rPr>
            </a:br>
            <a:r>
              <a:rPr lang="es-MX" b="1" i="0" kern="1200" dirty="0">
                <a:solidFill>
                  <a:schemeClr val="tx2"/>
                </a:solidFill>
                <a:effectLst/>
                <a:latin typeface="+mj-lt"/>
                <a:ea typeface="+mj-ea"/>
                <a:cs typeface="+mj-cs"/>
              </a:rPr>
              <a:t>Requisitos Funcionales</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El aplicativo web debe permitir iniciar sesión al cliente y crear una nueva cuenta.</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El aplicativo web debe permitir la selección del producto a comprar y agregar al carrito de compra.</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El aplicativo web debe permitir la modificación del producto en el carrito de compra como la eliminación, editar la cantidad del producto.</a:t>
            </a:r>
            <a:br>
              <a:rPr lang="es-MX" b="0" i="0" kern="1200" dirty="0">
                <a:solidFill>
                  <a:schemeClr val="tx2"/>
                </a:solidFill>
                <a:effectLst/>
                <a:latin typeface="+mj-lt"/>
                <a:ea typeface="+mj-ea"/>
                <a:cs typeface="+mj-cs"/>
              </a:rPr>
            </a:br>
            <a:r>
              <a:rPr lang="es-MX" b="0" i="0" kern="1200" dirty="0">
                <a:solidFill>
                  <a:schemeClr val="tx2"/>
                </a:solidFill>
                <a:effectLst/>
                <a:latin typeface="+mj-lt"/>
                <a:ea typeface="+mj-ea"/>
                <a:cs typeface="+mj-cs"/>
              </a:rPr>
              <a:t>•	El aplicativo web en el módulo de carrito de compra realizará el cálculo correspondiente de los productos comprados y podrá realizar la compra.</a:t>
            </a:r>
            <a:br>
              <a:rPr lang="es-MX" b="0" i="0" kern="1200" dirty="0">
                <a:solidFill>
                  <a:schemeClr val="tx2"/>
                </a:solidFill>
                <a:effectLst/>
                <a:latin typeface="+mj-lt"/>
                <a:ea typeface="+mj-ea"/>
                <a:cs typeface="+mj-cs"/>
              </a:rPr>
            </a:br>
            <a:br>
              <a:rPr lang="es-E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AF0FE115-64CE-49AD-8E75-FF08A5A491F3}"/>
              </a:ext>
            </a:extLst>
          </p:cNvPr>
          <p:cNvSpPr txBox="1"/>
          <p:nvPr/>
        </p:nvSpPr>
        <p:spPr>
          <a:xfrm>
            <a:off x="809624" y="2830651"/>
            <a:ext cx="3438525" cy="1452192"/>
          </a:xfrm>
          <a:prstGeom prst="rect">
            <a:avLst/>
          </a:prstGeom>
          <a:noFill/>
        </p:spPr>
        <p:txBody>
          <a:bodyPr wrap="square">
            <a:spAutoFit/>
          </a:bodyPr>
          <a:lstStyle/>
          <a:p>
            <a:pPr lvl="2" algn="ctr">
              <a:lnSpc>
                <a:spcPct val="107000"/>
              </a:lnSpc>
            </a:pPr>
            <a:r>
              <a:rPr lang="es-ES" sz="2800" b="1" dirty="0">
                <a:effectLst/>
                <a:latin typeface="Arial" panose="020B0604020202020204" pitchFamily="34" charset="0"/>
                <a:ea typeface="Calibri" panose="020F0502020204030204" pitchFamily="34" charset="0"/>
                <a:cs typeface="Times New Roman" panose="02020603050405020304" pitchFamily="18" charset="0"/>
              </a:rPr>
              <a:t>Alcances </a:t>
            </a:r>
          </a:p>
          <a:p>
            <a:pPr lvl="2" algn="ctr">
              <a:lnSpc>
                <a:spcPct val="107000"/>
              </a:lnSpc>
            </a:pPr>
            <a:r>
              <a:rPr lang="es-ES" sz="2800" b="1" dirty="0">
                <a:effectLst/>
                <a:latin typeface="Arial" panose="020B0604020202020204" pitchFamily="34" charset="0"/>
                <a:ea typeface="Calibri" panose="020F0502020204030204" pitchFamily="34" charset="0"/>
                <a:cs typeface="Times New Roman" panose="02020603050405020304" pitchFamily="18" charset="0"/>
              </a:rPr>
              <a:t>y Limitaciones</a:t>
            </a:r>
            <a:endParaRPr lang="es-PE" sz="2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Conector recto 12">
            <a:extLst>
              <a:ext uri="{FF2B5EF4-FFF2-40B4-BE49-F238E27FC236}">
                <a16:creationId xmlns:a16="http://schemas.microsoft.com/office/drawing/2014/main" id="{21717956-3DC1-4C02-AD9F-5BD7D57C481E}"/>
              </a:ext>
            </a:extLst>
          </p:cNvPr>
          <p:cNvCxnSpPr/>
          <p:nvPr/>
        </p:nvCxnSpPr>
        <p:spPr>
          <a:xfrm>
            <a:off x="4412974" y="1484243"/>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652130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grpSp>
      <p:sp>
        <p:nvSpPr>
          <p:cNvPr id="2" name="Título 1">
            <a:extLst>
              <a:ext uri="{FF2B5EF4-FFF2-40B4-BE49-F238E27FC236}">
                <a16:creationId xmlns:a16="http://schemas.microsoft.com/office/drawing/2014/main" id="{A3BC9541-7602-47F4-A160-CF36D46F7039}"/>
              </a:ext>
            </a:extLst>
          </p:cNvPr>
          <p:cNvSpPr>
            <a:spLocks noGrp="1"/>
          </p:cNvSpPr>
          <p:nvPr>
            <p:ph type="title"/>
          </p:nvPr>
        </p:nvSpPr>
        <p:spPr>
          <a:xfrm>
            <a:off x="1286478" y="2162175"/>
            <a:ext cx="8361229" cy="3190874"/>
          </a:xfrm>
        </p:spPr>
        <p:txBody>
          <a:bodyPr vert="horz" lIns="91440" tIns="45720" rIns="91440" bIns="45720" rtlCol="0" anchor="b">
            <a:normAutofit fontScale="90000"/>
          </a:bodyPr>
          <a:lstStyle/>
          <a:p>
            <a:pPr marL="742950" lvl="1" indent="-285750" algn="ctr" rtl="0">
              <a:lnSpc>
                <a:spcPct val="89000"/>
              </a:lnSpc>
              <a:spcBef>
                <a:spcPct val="0"/>
              </a:spcBef>
            </a:pPr>
            <a:r>
              <a:rPr lang="en-US" sz="2700" kern="1200" cap="all" dirty="0">
                <a:solidFill>
                  <a:schemeClr val="tx2"/>
                </a:solidFill>
                <a:effectLst/>
                <a:latin typeface="+mj-lt"/>
                <a:ea typeface="+mj-ea"/>
                <a:cs typeface="+mj-cs"/>
              </a:rPr>
              <a:t>Este </a:t>
            </a:r>
            <a:r>
              <a:rPr lang="en-US" sz="2700" kern="1200" cap="all" dirty="0" err="1">
                <a:solidFill>
                  <a:schemeClr val="tx2"/>
                </a:solidFill>
                <a:effectLst/>
                <a:latin typeface="+mj-lt"/>
                <a:ea typeface="+mj-ea"/>
                <a:cs typeface="+mj-cs"/>
              </a:rPr>
              <a:t>proyecto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tiene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como</a:t>
            </a:r>
            <a:r>
              <a:rPr lang="en-US" sz="2700" kern="1200" cap="all" dirty="0">
                <a:solidFill>
                  <a:schemeClr val="tx2"/>
                </a:solidFill>
                <a:effectLst/>
                <a:latin typeface="+mj-lt"/>
                <a:ea typeface="+mj-ea"/>
                <a:cs typeface="+mj-cs"/>
              </a:rPr>
              <a:t> principal </a:t>
            </a:r>
            <a:r>
              <a:rPr lang="en-US" sz="2700" kern="1200" cap="all" dirty="0" err="1">
                <a:solidFill>
                  <a:schemeClr val="tx2"/>
                </a:solidFill>
                <a:effectLst/>
                <a:latin typeface="+mj-lt"/>
                <a:ea typeface="+mj-ea"/>
                <a:cs typeface="+mj-cs"/>
              </a:rPr>
              <a:t>propósito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atenuar</a:t>
            </a:r>
            <a:r>
              <a:rPr lang="en-US" sz="2700" kern="1200" cap="all" dirty="0">
                <a:solidFill>
                  <a:schemeClr val="tx2"/>
                </a:solidFill>
                <a:effectLst/>
                <a:latin typeface="+mj-lt"/>
                <a:ea typeface="+mj-ea"/>
                <a:cs typeface="+mj-cs"/>
              </a:rPr>
              <a:t> los </a:t>
            </a:r>
            <a:r>
              <a:rPr lang="en-US" sz="2700" kern="1200" cap="all" dirty="0" err="1">
                <a:solidFill>
                  <a:schemeClr val="tx2"/>
                </a:solidFill>
                <a:effectLst/>
                <a:latin typeface="+mj-lt"/>
                <a:ea typeface="+mj-ea"/>
                <a:cs typeface="+mj-cs"/>
              </a:rPr>
              <a:t>problemas</a:t>
            </a:r>
            <a:r>
              <a:rPr lang="en-US" sz="2700" kern="1200" cap="all" dirty="0">
                <a:solidFill>
                  <a:schemeClr val="tx2"/>
                </a:solidFill>
                <a:effectLst/>
                <a:latin typeface="+mj-lt"/>
                <a:ea typeface="+mj-ea"/>
                <a:cs typeface="+mj-cs"/>
              </a:rPr>
              <a:t> que los padres </a:t>
            </a:r>
            <a:r>
              <a:rPr lang="en-US" sz="2700" kern="1200" cap="all" dirty="0" err="1">
                <a:solidFill>
                  <a:schemeClr val="tx2"/>
                </a:solidFill>
                <a:effectLst/>
                <a:latin typeface="+mj-lt"/>
                <a:ea typeface="+mj-ea"/>
                <a:cs typeface="+mj-cs"/>
              </a:rPr>
              <a:t>encuentran</a:t>
            </a:r>
            <a:r>
              <a:rPr lang="en-US" sz="2700" kern="1200" cap="all" dirty="0">
                <a:solidFill>
                  <a:schemeClr val="tx2"/>
                </a:solidFill>
                <a:effectLst/>
                <a:latin typeface="+mj-lt"/>
                <a:ea typeface="+mj-ea"/>
                <a:cs typeface="+mj-cs"/>
              </a:rPr>
              <a:t> al </a:t>
            </a:r>
            <a:r>
              <a:rPr lang="en-US" sz="2700" kern="1200" cap="all" dirty="0" err="1">
                <a:solidFill>
                  <a:schemeClr val="tx2"/>
                </a:solidFill>
                <a:effectLst/>
                <a:latin typeface="+mj-lt"/>
                <a:ea typeface="+mj-ea"/>
                <a:cs typeface="+mj-cs"/>
              </a:rPr>
              <a:t>momento</a:t>
            </a:r>
            <a:r>
              <a:rPr lang="en-US" sz="2700" kern="1200" cap="all" dirty="0">
                <a:solidFill>
                  <a:schemeClr val="tx2"/>
                </a:solidFill>
                <a:effectLst/>
                <a:latin typeface="+mj-lt"/>
                <a:ea typeface="+mj-ea"/>
                <a:cs typeface="+mj-cs"/>
              </a:rPr>
              <a:t> de </a:t>
            </a:r>
            <a:r>
              <a:rPr lang="en-US" sz="2700" kern="1200" cap="all" dirty="0" err="1">
                <a:solidFill>
                  <a:schemeClr val="tx2"/>
                </a:solidFill>
                <a:effectLst/>
                <a:latin typeface="+mj-lt"/>
                <a:ea typeface="+mj-ea"/>
                <a:cs typeface="+mj-cs"/>
              </a:rPr>
              <a:t>conseguir</a:t>
            </a:r>
            <a:r>
              <a:rPr lang="en-US" sz="2700" kern="1200" cap="all" dirty="0">
                <a:solidFill>
                  <a:schemeClr val="tx2"/>
                </a:solidFill>
                <a:effectLst/>
                <a:latin typeface="+mj-lt"/>
                <a:ea typeface="+mj-ea"/>
                <a:cs typeface="+mj-cs"/>
              </a:rPr>
              <a:t> un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para </a:t>
            </a:r>
            <a:r>
              <a:rPr lang="en-US" sz="2700" kern="1200" cap="all" dirty="0" err="1">
                <a:solidFill>
                  <a:schemeClr val="tx2"/>
                </a:solidFill>
                <a:effectLst/>
                <a:latin typeface="+mj-lt"/>
                <a:ea typeface="+mj-ea"/>
                <a:cs typeface="+mj-cs"/>
              </a:rPr>
              <a:t>su</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niño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mediante</a:t>
            </a:r>
            <a:r>
              <a:rPr lang="en-US" sz="2700" kern="1200" cap="all" dirty="0">
                <a:solidFill>
                  <a:schemeClr val="tx2"/>
                </a:solidFill>
                <a:effectLst/>
                <a:latin typeface="+mj-lt"/>
                <a:ea typeface="+mj-ea"/>
                <a:cs typeface="+mj-cs"/>
              </a:rPr>
              <a:t> la </a:t>
            </a:r>
            <a:r>
              <a:rPr lang="en-US" sz="2700" kern="1200" cap="all" dirty="0" err="1">
                <a:solidFill>
                  <a:schemeClr val="tx2"/>
                </a:solidFill>
                <a:effectLst/>
                <a:latin typeface="+mj-lt"/>
                <a:ea typeface="+mj-ea"/>
                <a:cs typeface="+mj-cs"/>
              </a:rPr>
              <a:t>creación</a:t>
            </a:r>
            <a:r>
              <a:rPr lang="en-US" sz="2700" kern="1200" cap="all" dirty="0">
                <a:solidFill>
                  <a:schemeClr val="tx2"/>
                </a:solidFill>
                <a:effectLst/>
                <a:latin typeface="+mj-lt"/>
                <a:ea typeface="+mj-ea"/>
                <a:cs typeface="+mj-cs"/>
              </a:rPr>
              <a:t> de un  </a:t>
            </a:r>
            <a:r>
              <a:rPr lang="en-US" sz="2700" kern="1200" cap="all" dirty="0" err="1">
                <a:solidFill>
                  <a:schemeClr val="tx2"/>
                </a:solidFill>
                <a:effectLst/>
                <a:latin typeface="+mj-lt"/>
                <a:ea typeface="+mj-ea"/>
                <a:cs typeface="+mj-cs"/>
              </a:rPr>
              <a:t>aplicativo</a:t>
            </a:r>
            <a:r>
              <a:rPr lang="en-US" sz="2700" kern="1200" cap="all" dirty="0">
                <a:solidFill>
                  <a:schemeClr val="tx2"/>
                </a:solidFill>
                <a:effectLst/>
                <a:latin typeface="+mj-lt"/>
                <a:ea typeface="+mj-ea"/>
                <a:cs typeface="+mj-cs"/>
              </a:rPr>
              <a:t> web que </a:t>
            </a:r>
            <a:r>
              <a:rPr lang="en-US" sz="2700" kern="1200" cap="all" dirty="0" err="1">
                <a:solidFill>
                  <a:schemeClr val="tx2"/>
                </a:solidFill>
                <a:effectLst/>
                <a:latin typeface="+mj-lt"/>
                <a:ea typeface="+mj-ea"/>
                <a:cs typeface="+mj-cs"/>
              </a:rPr>
              <a:t>permita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juguete</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adecuado</a:t>
            </a:r>
            <a:r>
              <a:rPr lang="en-US" sz="2700" kern="1200" cap="all" dirty="0">
                <a:solidFill>
                  <a:schemeClr val="tx2"/>
                </a:solidFill>
                <a:effectLst/>
                <a:latin typeface="+mj-lt"/>
                <a:ea typeface="+mj-ea"/>
                <a:cs typeface="+mj-cs"/>
              </a:rPr>
              <a:t> de forma </a:t>
            </a:r>
            <a:r>
              <a:rPr lang="en-US" sz="2700" kern="1200" cap="all" dirty="0" err="1">
                <a:solidFill>
                  <a:schemeClr val="tx2"/>
                </a:solidFill>
                <a:effectLst/>
                <a:latin typeface="+mj-lt"/>
                <a:ea typeface="+mj-ea"/>
                <a:cs typeface="+mj-cs"/>
              </a:rPr>
              <a:t>inmediata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todo</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esto</a:t>
            </a:r>
            <a:r>
              <a:rPr lang="en-US" sz="2700" kern="1200" cap="all" dirty="0">
                <a:solidFill>
                  <a:schemeClr val="tx2"/>
                </a:solidFill>
                <a:effectLst/>
                <a:latin typeface="+mj-lt"/>
                <a:ea typeface="+mj-ea"/>
                <a:cs typeface="+mj-cs"/>
              </a:rPr>
              <a:t> de gran </a:t>
            </a:r>
            <a:r>
              <a:rPr lang="en-US" sz="2700" kern="1200" cap="all" dirty="0" err="1">
                <a:solidFill>
                  <a:schemeClr val="tx2"/>
                </a:solidFill>
                <a:effectLst/>
                <a:latin typeface="+mj-lt"/>
                <a:ea typeface="+mj-ea"/>
                <a:cs typeface="+mj-cs"/>
              </a:rPr>
              <a:t>importancia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puesto</a:t>
            </a:r>
            <a:r>
              <a:rPr lang="en-US" sz="2700" kern="1200" cap="all" dirty="0">
                <a:solidFill>
                  <a:schemeClr val="tx2"/>
                </a:solidFill>
                <a:effectLst/>
                <a:latin typeface="+mj-lt"/>
                <a:ea typeface="+mj-ea"/>
                <a:cs typeface="+mj-cs"/>
              </a:rPr>
              <a:t> que los padres no </a:t>
            </a:r>
            <a:r>
              <a:rPr lang="en-US" sz="2700" kern="1200" cap="all" dirty="0" err="1">
                <a:solidFill>
                  <a:schemeClr val="tx2"/>
                </a:solidFill>
                <a:effectLst/>
                <a:latin typeface="+mj-lt"/>
                <a:ea typeface="+mj-ea"/>
                <a:cs typeface="+mj-cs"/>
              </a:rPr>
              <a:t>tendrán</a:t>
            </a:r>
            <a:r>
              <a:rPr lang="en-US" sz="2700" kern="1200" cap="all" dirty="0">
                <a:solidFill>
                  <a:schemeClr val="tx2"/>
                </a:solidFill>
                <a:effectLst/>
                <a:latin typeface="+mj-lt"/>
                <a:ea typeface="+mj-ea"/>
                <a:cs typeface="+mj-cs"/>
              </a:rPr>
              <a:t> mayor </a:t>
            </a:r>
            <a:r>
              <a:rPr lang="en-US" sz="2700" kern="1200" cap="all" dirty="0" err="1">
                <a:solidFill>
                  <a:schemeClr val="tx2"/>
                </a:solidFill>
                <a:effectLst/>
                <a:latin typeface="+mj-lt"/>
                <a:ea typeface="+mj-ea"/>
                <a:cs typeface="+mj-cs"/>
              </a:rPr>
              <a:t>problema</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en</a:t>
            </a:r>
            <a:r>
              <a:rPr lang="en-US" sz="2700" kern="1200" cap="all" dirty="0">
                <a:solidFill>
                  <a:schemeClr val="tx2"/>
                </a:solidFill>
                <a:effectLst/>
                <a:latin typeface="+mj-lt"/>
                <a:ea typeface="+mj-ea"/>
                <a:cs typeface="+mj-cs"/>
              </a:rPr>
              <a:t> </a:t>
            </a:r>
            <a:r>
              <a:rPr lang="en-US" sz="2700" kern="1200" cap="all" dirty="0" err="1">
                <a:solidFill>
                  <a:schemeClr val="tx2"/>
                </a:solidFill>
                <a:effectLst/>
                <a:latin typeface="+mj-lt"/>
                <a:ea typeface="+mj-ea"/>
                <a:cs typeface="+mj-cs"/>
              </a:rPr>
              <a:t>elegir</a:t>
            </a:r>
            <a:r>
              <a:rPr lang="en-US" sz="2700" kern="1200" cap="all" dirty="0">
                <a:solidFill>
                  <a:schemeClr val="tx2"/>
                </a:solidFill>
                <a:effectLst/>
                <a:latin typeface="+mj-lt"/>
                <a:ea typeface="+mj-ea"/>
                <a:cs typeface="+mj-cs"/>
              </a:rPr>
              <a:t> uno de los </a:t>
            </a:r>
            <a:r>
              <a:rPr lang="en-US" sz="2700" kern="1200" cap="all" dirty="0" err="1">
                <a:solidFill>
                  <a:schemeClr val="tx2"/>
                </a:solidFill>
                <a:effectLst/>
                <a:latin typeface="+mj-lt"/>
                <a:ea typeface="+mj-ea"/>
                <a:cs typeface="+mj-cs"/>
              </a:rPr>
              <a:t>juguetes</a:t>
            </a:r>
            <a:r>
              <a:rPr lang="en-US" sz="2700" kern="1200" cap="all" dirty="0">
                <a:solidFill>
                  <a:schemeClr val="tx2"/>
                </a:solidFill>
                <a:effectLst/>
                <a:latin typeface="+mj-lt"/>
                <a:ea typeface="+mj-ea"/>
                <a:cs typeface="+mj-cs"/>
              </a:rPr>
              <a:t>.</a:t>
            </a:r>
            <a:br>
              <a:rPr lang="en-US" sz="2700" kern="1200" cap="all" dirty="0">
                <a:solidFill>
                  <a:schemeClr val="tx2"/>
                </a:solidFill>
                <a:effectLst/>
                <a:latin typeface="+mj-lt"/>
                <a:ea typeface="+mj-ea"/>
                <a:cs typeface="+mj-cs"/>
              </a:rPr>
            </a:br>
            <a:br>
              <a:rPr lang="en-US" kern="1200" cap="all" dirty="0">
                <a:solidFill>
                  <a:schemeClr val="tx2"/>
                </a:solidFill>
                <a:effectLst/>
                <a:latin typeface="+mj-lt"/>
                <a:ea typeface="+mj-ea"/>
                <a:cs typeface="+mj-cs"/>
              </a:rPr>
            </a:br>
            <a:endParaRPr lang="en-US" b="0" i="0" kern="1200" cap="all" dirty="0">
              <a:solidFill>
                <a:schemeClr val="tx2"/>
              </a:solidFill>
              <a:latin typeface="+mj-lt"/>
              <a:ea typeface="+mj-ea"/>
              <a:cs typeface="+mj-cs"/>
            </a:endParaRPr>
          </a:p>
        </p:txBody>
      </p:sp>
      <p:sp>
        <p:nvSpPr>
          <p:cNvPr id="12" name="CuadroTexto 11">
            <a:extLst>
              <a:ext uri="{FF2B5EF4-FFF2-40B4-BE49-F238E27FC236}">
                <a16:creationId xmlns:a16="http://schemas.microsoft.com/office/drawing/2014/main" id="{4BF2F128-ACF2-44AB-8E2C-00EBBB3F20DB}"/>
              </a:ext>
            </a:extLst>
          </p:cNvPr>
          <p:cNvSpPr txBox="1"/>
          <p:nvPr/>
        </p:nvSpPr>
        <p:spPr>
          <a:xfrm>
            <a:off x="4723683" y="1130157"/>
            <a:ext cx="3439793" cy="646331"/>
          </a:xfrm>
          <a:prstGeom prst="rect">
            <a:avLst/>
          </a:prstGeom>
          <a:noFill/>
        </p:spPr>
        <p:txBody>
          <a:bodyPr wrap="square">
            <a:spAutoFit/>
          </a:bodyPr>
          <a:lstStyle/>
          <a:p>
            <a:r>
              <a:rPr lang="en-US" sz="3600" b="1" kern="1200" cap="all" dirty="0" err="1">
                <a:solidFill>
                  <a:schemeClr val="tx2"/>
                </a:solidFill>
                <a:effectLst/>
                <a:latin typeface="+mj-lt"/>
                <a:ea typeface="+mj-ea"/>
                <a:cs typeface="+mj-cs"/>
              </a:rPr>
              <a:t>Justificación</a:t>
            </a:r>
            <a:endParaRPr lang="es-PE" sz="3600" dirty="0"/>
          </a:p>
        </p:txBody>
      </p:sp>
    </p:spTree>
    <p:extLst>
      <p:ext uri="{BB962C8B-B14F-4D97-AF65-F5344CB8AC3E}">
        <p14:creationId xmlns:p14="http://schemas.microsoft.com/office/powerpoint/2010/main" val="2487950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20">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696CD-97D3-48F6-9845-92E83145ADC7}"/>
              </a:ext>
            </a:extLst>
          </p:cNvPr>
          <p:cNvSpPr>
            <a:spLocks noGrp="1"/>
          </p:cNvSpPr>
          <p:nvPr>
            <p:ph type="title"/>
          </p:nvPr>
        </p:nvSpPr>
        <p:spPr>
          <a:xfrm>
            <a:off x="3449543" y="839607"/>
            <a:ext cx="7987084" cy="5446642"/>
          </a:xfrm>
        </p:spPr>
        <p:txBody>
          <a:bodyPr vert="horz" lIns="91440" tIns="45720" rIns="91440" bIns="45720" rtlCol="0" anchor="ctr">
            <a:normAutofit/>
          </a:bodyPr>
          <a:lstStyle/>
          <a:p>
            <a:pPr marL="914400" lvl="2" algn="l" defTabSz="457200" rtl="0">
              <a:lnSpc>
                <a:spcPct val="90000"/>
              </a:lnSpc>
              <a:spcBef>
                <a:spcPct val="0"/>
              </a:spcBef>
            </a:pPr>
            <a:r>
              <a:rPr lang="es-ES" sz="2000" b="1" i="0" kern="1200" dirty="0">
                <a:solidFill>
                  <a:schemeClr val="tx2"/>
                </a:solidFill>
                <a:effectLst/>
                <a:latin typeface="+mj-lt"/>
                <a:ea typeface="+mj-ea"/>
                <a:cs typeface="+mj-cs"/>
              </a:rPr>
              <a:t>Diseño de un Sistema basado en tecnología Web para el control y gestión de venta de unidades móviles</a:t>
            </a:r>
            <a:br>
              <a:rPr lang="en-US" sz="2000" b="1" i="0" kern="1200" dirty="0">
                <a:solidFill>
                  <a:schemeClr val="tx2"/>
                </a:solidFill>
                <a:effectLst/>
                <a:latin typeface="+mj-lt"/>
                <a:ea typeface="+mj-ea"/>
                <a:cs typeface="+mj-cs"/>
              </a:rPr>
            </a:b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Fuente: https://repositorio.uncp.edu.pe/handle/20.500.12894/1153?show=full</a:t>
            </a:r>
            <a:br>
              <a:rPr lang="es-ES"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r>
              <a:rPr lang="es-ES" sz="2000" b="1" i="0" kern="1200" dirty="0">
                <a:solidFill>
                  <a:schemeClr val="tx2"/>
                </a:solidFill>
                <a:effectLst/>
                <a:latin typeface="+mj-lt"/>
                <a:ea typeface="+mj-ea"/>
                <a:cs typeface="+mj-cs"/>
              </a:rPr>
              <a:t>Sistema de información web para mejorar la gestión comercial de la empresa librería </a:t>
            </a:r>
            <a:r>
              <a:rPr lang="es-ES" sz="2000" b="1" i="0" kern="1200" dirty="0" err="1">
                <a:solidFill>
                  <a:schemeClr val="tx2"/>
                </a:solidFill>
                <a:effectLst/>
                <a:latin typeface="+mj-lt"/>
                <a:ea typeface="+mj-ea"/>
                <a:cs typeface="+mj-cs"/>
              </a:rPr>
              <a:t>lizdaronide</a:t>
            </a:r>
            <a:r>
              <a:rPr lang="es-ES" sz="2000" b="1" i="0" kern="1200" dirty="0">
                <a:solidFill>
                  <a:schemeClr val="tx2"/>
                </a:solidFill>
                <a:effectLst/>
                <a:latin typeface="+mj-lt"/>
                <a:ea typeface="+mj-ea"/>
                <a:cs typeface="+mj-cs"/>
              </a:rPr>
              <a:t> </a:t>
            </a:r>
            <a:r>
              <a:rPr lang="es-ES" sz="2000" b="1" i="0" kern="1200" dirty="0" err="1">
                <a:solidFill>
                  <a:schemeClr val="tx2"/>
                </a:solidFill>
                <a:effectLst/>
                <a:latin typeface="+mj-lt"/>
                <a:ea typeface="+mj-ea"/>
                <a:cs typeface="+mj-cs"/>
              </a:rPr>
              <a:t>pacanguilla</a:t>
            </a:r>
            <a:br>
              <a:rPr lang="es-PE" b="0" i="0" kern="1200" dirty="0">
                <a:solidFill>
                  <a:schemeClr val="tx2"/>
                </a:solidFill>
                <a:effectLst/>
                <a:latin typeface="+mj-lt"/>
                <a:ea typeface="+mj-ea"/>
                <a:cs typeface="+mj-cs"/>
              </a:rPr>
            </a:br>
            <a:br>
              <a:rPr lang="es-PE" b="0" i="0" kern="1200" dirty="0">
                <a:solidFill>
                  <a:schemeClr val="tx2"/>
                </a:solidFill>
                <a:effectLst/>
                <a:latin typeface="+mj-lt"/>
                <a:ea typeface="+mj-ea"/>
                <a:cs typeface="+mj-cs"/>
              </a:rPr>
            </a:br>
            <a:r>
              <a:rPr lang="es-PE" b="0" i="0" kern="1200" dirty="0">
                <a:solidFill>
                  <a:schemeClr val="tx2"/>
                </a:solidFill>
                <a:effectLst/>
                <a:latin typeface="+mj-lt"/>
                <a:ea typeface="+mj-ea"/>
                <a:cs typeface="+mj-cs"/>
              </a:rPr>
              <a:t>Fuente: https://dspace.unitru.edu.pe/handle/UNITRU/5277</a:t>
            </a:r>
            <a:br>
              <a:rPr lang="es-E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AF0FE115-64CE-49AD-8E75-FF08A5A491F3}"/>
              </a:ext>
            </a:extLst>
          </p:cNvPr>
          <p:cNvSpPr txBox="1"/>
          <p:nvPr/>
        </p:nvSpPr>
        <p:spPr>
          <a:xfrm>
            <a:off x="357807" y="2804983"/>
            <a:ext cx="4068418" cy="1248034"/>
          </a:xfrm>
          <a:prstGeom prst="rect">
            <a:avLst/>
          </a:prstGeom>
          <a:noFill/>
        </p:spPr>
        <p:txBody>
          <a:bodyPr wrap="square">
            <a:spAutoFit/>
          </a:bodyPr>
          <a:lstStyle/>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Estado </a:t>
            </a:r>
          </a:p>
          <a:p>
            <a:pPr lvl="2">
              <a:lnSpc>
                <a:spcPct val="107000"/>
              </a:lnSpc>
            </a:pPr>
            <a:r>
              <a:rPr lang="es-ES" sz="3600" b="1" dirty="0">
                <a:effectLst/>
                <a:latin typeface="Arial" panose="020B0604020202020204" pitchFamily="34" charset="0"/>
                <a:ea typeface="Calibri" panose="020F0502020204030204" pitchFamily="34" charset="0"/>
                <a:cs typeface="Times New Roman" panose="02020603050405020304" pitchFamily="18" charset="0"/>
              </a:rPr>
              <a:t>del Arte</a:t>
            </a:r>
            <a:endParaRPr lang="es-PE" sz="3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Conector recto 3">
            <a:extLst>
              <a:ext uri="{FF2B5EF4-FFF2-40B4-BE49-F238E27FC236}">
                <a16:creationId xmlns:a16="http://schemas.microsoft.com/office/drawing/2014/main" id="{D64A21B1-D65C-4DA4-A40A-92427C5D7B1B}"/>
              </a:ext>
            </a:extLst>
          </p:cNvPr>
          <p:cNvCxnSpPr/>
          <p:nvPr/>
        </p:nvCxnSpPr>
        <p:spPr>
          <a:xfrm>
            <a:off x="3829878" y="1311965"/>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000856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4"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5"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7" name="Rectangle 76">
            <a:extLst>
              <a:ext uri="{FF2B5EF4-FFF2-40B4-BE49-F238E27FC236}">
                <a16:creationId xmlns:a16="http://schemas.microsoft.com/office/drawing/2014/main" id="{3452CF8E-3DC3-41AB-80FC-2A7F06E8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659230" y="4484772"/>
            <a:ext cx="10869750" cy="1237298"/>
          </a:xfrm>
        </p:spPr>
        <p:txBody>
          <a:bodyPr vert="horz" lIns="91440" tIns="45720" rIns="91440" bIns="45720" rtlCol="0" anchor="b">
            <a:normAutofit/>
          </a:bodyPr>
          <a:lstStyle/>
          <a:p>
            <a:pPr algn="ctr"/>
            <a:r>
              <a:rPr lang="en-US" sz="7200" b="1" cap="all" dirty="0" err="1"/>
              <a:t>Diagrama</a:t>
            </a:r>
            <a:r>
              <a:rPr lang="en-US" sz="7200" b="1" cap="all" dirty="0"/>
              <a:t> de Gantt</a:t>
            </a:r>
          </a:p>
        </p:txBody>
      </p:sp>
      <p:sp>
        <p:nvSpPr>
          <p:cNvPr id="79" name="Freeform 6">
            <a:extLst>
              <a:ext uri="{FF2B5EF4-FFF2-40B4-BE49-F238E27FC236}">
                <a16:creationId xmlns:a16="http://schemas.microsoft.com/office/drawing/2014/main" id="{2B6A9704-1D27-4BEA-A9B7-7FAF4C559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81" name="Freeform 6">
            <a:extLst>
              <a:ext uri="{FF2B5EF4-FFF2-40B4-BE49-F238E27FC236}">
                <a16:creationId xmlns:a16="http://schemas.microsoft.com/office/drawing/2014/main" id="{824F4E53-D1F4-47A7-ABBE-3EB1C566D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076" name="Picture 4">
            <a:extLst>
              <a:ext uri="{FF2B5EF4-FFF2-40B4-BE49-F238E27FC236}">
                <a16:creationId xmlns:a16="http://schemas.microsoft.com/office/drawing/2014/main" id="{59BB0638-06F2-4AE4-BF28-3175BDCA6C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2008" y="898599"/>
            <a:ext cx="10000317" cy="312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4345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8CA830-10D7-4AEB-9FBB-6022BC6C7FFF}"/>
              </a:ext>
            </a:extLst>
          </p:cNvPr>
          <p:cNvSpPr>
            <a:spLocks noGrp="1"/>
          </p:cNvSpPr>
          <p:nvPr>
            <p:ph type="title"/>
          </p:nvPr>
        </p:nvSpPr>
        <p:spPr>
          <a:xfrm>
            <a:off x="1669427" y="28575"/>
            <a:ext cx="4681262" cy="1093305"/>
          </a:xfrm>
        </p:spPr>
        <p:txBody>
          <a:bodyPr/>
          <a:lstStyle/>
          <a:p>
            <a:r>
              <a:rPr lang="es-ES" b="1" dirty="0"/>
              <a:t>Project </a:t>
            </a:r>
            <a:r>
              <a:rPr lang="es-ES" b="1" dirty="0" err="1"/>
              <a:t>Charter</a:t>
            </a:r>
            <a:endParaRPr lang="es-PE" b="1" dirty="0"/>
          </a:p>
        </p:txBody>
      </p:sp>
      <p:pic>
        <p:nvPicPr>
          <p:cNvPr id="3074" name="Picture 2">
            <a:extLst>
              <a:ext uri="{FF2B5EF4-FFF2-40B4-BE49-F238E27FC236}">
                <a16:creationId xmlns:a16="http://schemas.microsoft.com/office/drawing/2014/main" id="{85FD2048-7BC6-49C0-A573-7C5F9501C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917" y="726971"/>
            <a:ext cx="9980673" cy="57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03550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6EF11-8E0F-4C23-A621-F3B589630C73}"/>
              </a:ext>
            </a:extLst>
          </p:cNvPr>
          <p:cNvSpPr>
            <a:spLocks noGrp="1"/>
          </p:cNvSpPr>
          <p:nvPr>
            <p:ph type="title"/>
          </p:nvPr>
        </p:nvSpPr>
        <p:spPr/>
        <p:txBody>
          <a:bodyPr/>
          <a:lstStyle/>
          <a:p>
            <a:r>
              <a:rPr lang="es-PE" dirty="0"/>
              <a:t>Propuesta de Solución 1</a:t>
            </a:r>
          </a:p>
        </p:txBody>
      </p:sp>
      <p:pic>
        <p:nvPicPr>
          <p:cNvPr id="4" name="Imagen 3" descr="Captura de pantalla de computadora&#10;&#10;Descripción generada automáticamente">
            <a:extLst>
              <a:ext uri="{FF2B5EF4-FFF2-40B4-BE49-F238E27FC236}">
                <a16:creationId xmlns:a16="http://schemas.microsoft.com/office/drawing/2014/main" id="{C86919C0-04B9-4178-9072-3F975C203C7B}"/>
              </a:ext>
            </a:extLst>
          </p:cNvPr>
          <p:cNvPicPr>
            <a:picLocks noChangeAspect="1"/>
          </p:cNvPicPr>
          <p:nvPr/>
        </p:nvPicPr>
        <p:blipFill>
          <a:blip r:embed="rId2">
            <a:extLst>
              <a:ext uri="{28A0092B-C50C-407E-A947-70E740481C1C}">
                <a14:useLocalDpi xmlns:a14="http://schemas.microsoft.com/office/drawing/2010/main" val="0"/>
              </a:ext>
            </a:extLst>
          </a:blip>
          <a:srcRect l="22047" t="23216" r="27856" b="19997"/>
          <a:stretch>
            <a:fillRect/>
          </a:stretch>
        </p:blipFill>
        <p:spPr bwMode="auto">
          <a:xfrm>
            <a:off x="1371600" y="1428749"/>
            <a:ext cx="10496550" cy="507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39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Una captura de pantalla de una computadora&#10;&#10;Descripción generada automáticamente">
            <a:extLst>
              <a:ext uri="{FF2B5EF4-FFF2-40B4-BE49-F238E27FC236}">
                <a16:creationId xmlns:a16="http://schemas.microsoft.com/office/drawing/2014/main" id="{261B19D2-84A7-4F87-BDBA-0C5DEFDD60F8}"/>
              </a:ext>
            </a:extLst>
          </p:cNvPr>
          <p:cNvPicPr>
            <a:picLocks noChangeAspect="1"/>
          </p:cNvPicPr>
          <p:nvPr/>
        </p:nvPicPr>
        <p:blipFill>
          <a:blip r:embed="rId2">
            <a:extLst>
              <a:ext uri="{28A0092B-C50C-407E-A947-70E740481C1C}">
                <a14:useLocalDpi xmlns:a14="http://schemas.microsoft.com/office/drawing/2010/main" val="0"/>
              </a:ext>
            </a:extLst>
          </a:blip>
          <a:srcRect l="20108" t="33571" r="16570" b="19370"/>
          <a:stretch>
            <a:fillRect/>
          </a:stretch>
        </p:blipFill>
        <p:spPr bwMode="auto">
          <a:xfrm>
            <a:off x="482600" y="1080080"/>
            <a:ext cx="11226799" cy="4693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9206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bg1"/>
          </a:bgClr>
        </a:patt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580DA-9A3E-40BB-A00C-7BF91E14BE1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1028" name="Imagen 1" descr="Imagen que contiene dibujo, reloj, señal&#10;&#10;Descripción generada automáticamente">
            <a:extLst>
              <a:ext uri="{FF2B5EF4-FFF2-40B4-BE49-F238E27FC236}">
                <a16:creationId xmlns:a16="http://schemas.microsoft.com/office/drawing/2014/main" id="{3249C6BF-2C65-40F3-BC5B-6376711A5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200" y="603878"/>
            <a:ext cx="3180522" cy="726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B0ABED-C90F-4082-A3F2-96B2DFCAE067}"/>
              </a:ext>
            </a:extLst>
          </p:cNvPr>
          <p:cNvSpPr>
            <a:spLocks noChangeArrowheads="1"/>
          </p:cNvSpPr>
          <p:nvPr/>
        </p:nvSpPr>
        <p:spPr bwMode="auto">
          <a:xfrm>
            <a:off x="1413110" y="1144044"/>
            <a:ext cx="5762625"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Integrantes:</a:t>
            </a:r>
            <a:endParaRPr kumimoji="0" lang="es-PE" altLang="es-PE" sz="2800" b="1" i="0" u="none" strike="noStrike" cap="none" normalizeH="0" baseline="0" dirty="0">
              <a:ln>
                <a:noFill/>
              </a:ln>
              <a:effectLst/>
            </a:endParaRP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ALLCCA MORIANO, MIGUEL ÁNGEL</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AQUINO GUTIERREZ, JOHN JOSE</a:t>
            </a:r>
          </a:p>
          <a:p>
            <a:pPr marL="342900" lvl="0" indent="-342900" defTabSz="914400">
              <a:buFont typeface="Arial" panose="020B0604020202020204" pitchFamily="34" charset="0"/>
              <a:buChar char="•"/>
            </a:pPr>
            <a:r>
              <a:rPr lang="es-PE" altLang="es-PE" sz="2000" dirty="0">
                <a:ea typeface="Times New Roman" panose="02020603050405020304" pitchFamily="18" charset="0"/>
                <a:cs typeface="Arial" panose="020B0604020202020204" pitchFamily="34" charset="0"/>
              </a:rPr>
              <a:t>CCISPICHITO HUAMAN, OMAR PAUL</a:t>
            </a:r>
          </a:p>
          <a:p>
            <a:pPr marL="342900" lvl="0" indent="-342900" defTabSz="914400">
              <a:buFont typeface="Arial" panose="020B0604020202020204" pitchFamily="34" charset="0"/>
              <a:buChar char="•"/>
            </a:pPr>
            <a:r>
              <a:rPr kumimoji="0" lang="es-PE" altLang="es-PE" sz="2000" i="0" u="none" strike="noStrike" cap="none" normalizeH="0" baseline="0" dirty="0">
                <a:ln>
                  <a:noFill/>
                </a:ln>
                <a:effectLst/>
              </a:rPr>
              <a:t>CÓRDOVA FACUNDO, YALIXA</a:t>
            </a:r>
            <a:endParaRPr kumimoji="0" lang="es-PE" altLang="es-PE" sz="1100" i="0" u="none" strike="noStrike" cap="none" normalizeH="0" baseline="0" dirty="0">
              <a:ln>
                <a:noFill/>
              </a:ln>
              <a:effectLst/>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PE" altLang="es-PE" sz="2000"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YAURIMA NAVARRO, ALEXANDER MAXIMO</a:t>
            </a:r>
            <a:endParaRPr lang="es-PE" altLang="es-PE" dirty="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PE" altLang="es-PE" sz="18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s-PE" sz="2800" b="1" dirty="0">
                <a:solidFill>
                  <a:schemeClr val="tx1"/>
                </a:solidFill>
                <a:latin typeface="Arial" panose="020B0604020202020204" pitchFamily="34" charset="0"/>
                <a:cs typeface="Arial" panose="020B0604020202020204" pitchFamily="34" charset="0"/>
              </a:rPr>
              <a:t>PROFESOR</a:t>
            </a:r>
            <a:r>
              <a:rPr lang="es-PE" sz="2800" dirty="0">
                <a:solidFill>
                  <a:schemeClr val="tx1"/>
                </a:solidFill>
                <a:latin typeface="Arial" panose="020B0604020202020204" pitchFamily="34" charset="0"/>
                <a:cs typeface="Arial" panose="020B0604020202020204" pitchFamily="34" charset="0"/>
              </a:rPr>
              <a:t>:</a:t>
            </a:r>
            <a:endParaRPr lang="es-PE" sz="3600" dirty="0">
              <a:solidFill>
                <a:schemeClr val="tx1"/>
              </a:solidFill>
              <a:latin typeface="Arial" panose="020B0604020202020204" pitchFamily="34" charset="0"/>
              <a:cs typeface="Arial" panose="020B0604020202020204" pitchFamily="34" charset="0"/>
            </a:endParaRPr>
          </a:p>
          <a:p>
            <a:r>
              <a:rPr lang="es-PE" sz="1800" dirty="0">
                <a:solidFill>
                  <a:schemeClr val="tx1"/>
                </a:solidFill>
                <a:latin typeface="Arial" panose="020B0604020202020204" pitchFamily="34" charset="0"/>
                <a:cs typeface="Arial" panose="020B0604020202020204" pitchFamily="34" charset="0"/>
              </a:rPr>
              <a:t>ROBLES FERNANDEZ,IVAN</a:t>
            </a:r>
            <a:br>
              <a:rPr lang="es-PE" sz="1800" dirty="0">
                <a:solidFill>
                  <a:schemeClr val="tx1"/>
                </a:solidFill>
                <a:latin typeface="Arial" panose="020B0604020202020204" pitchFamily="34" charset="0"/>
                <a:cs typeface="Arial" panose="020B0604020202020204" pitchFamily="34" charset="0"/>
              </a:rPr>
            </a:br>
            <a:br>
              <a:rPr lang="es-PE" sz="1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ESCUELA</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INGENIERÍA DE SISTEMAS &amp; SOFTWARE</a:t>
            </a:r>
            <a:br>
              <a:rPr lang="es-PE" sz="3600" dirty="0">
                <a:solidFill>
                  <a:schemeClr val="tx1"/>
                </a:solidFill>
                <a:latin typeface="Arial" panose="020B0604020202020204" pitchFamily="34" charset="0"/>
                <a:cs typeface="Arial" panose="020B0604020202020204" pitchFamily="34" charset="0"/>
              </a:rPr>
            </a:br>
            <a:br>
              <a:rPr lang="es-PE" sz="2800" dirty="0">
                <a:solidFill>
                  <a:schemeClr val="tx1"/>
                </a:solidFill>
                <a:latin typeface="Arial" panose="020B0604020202020204" pitchFamily="34" charset="0"/>
                <a:cs typeface="Arial" panose="020B0604020202020204" pitchFamily="34" charset="0"/>
              </a:rPr>
            </a:br>
            <a:r>
              <a:rPr lang="es-PE" sz="2800" b="1" dirty="0">
                <a:solidFill>
                  <a:schemeClr val="tx1"/>
                </a:solidFill>
                <a:latin typeface="Arial" panose="020B0604020202020204" pitchFamily="34" charset="0"/>
                <a:cs typeface="Arial" panose="020B0604020202020204" pitchFamily="34" charset="0"/>
              </a:rPr>
              <a:t>CURSO</a:t>
            </a:r>
            <a:r>
              <a:rPr lang="es-PE" sz="2800" dirty="0">
                <a:solidFill>
                  <a:schemeClr val="tx1"/>
                </a:solidFill>
                <a:latin typeface="Arial" panose="020B0604020202020204" pitchFamily="34" charset="0"/>
                <a:cs typeface="Arial" panose="020B0604020202020204" pitchFamily="34" charset="0"/>
              </a:rPr>
              <a:t>:</a:t>
            </a:r>
          </a:p>
          <a:p>
            <a:r>
              <a:rPr lang="es-PE" sz="1800" dirty="0">
                <a:solidFill>
                  <a:schemeClr val="tx1"/>
                </a:solidFill>
                <a:latin typeface="Arial" panose="020B0604020202020204" pitchFamily="34" charset="0"/>
                <a:cs typeface="Arial" panose="020B0604020202020204" pitchFamily="34" charset="0"/>
              </a:rPr>
              <a:t>INTEGRADOR I: SISTEMAS &amp; SOFTWARE</a:t>
            </a:r>
            <a:endParaRPr kumimoji="0" lang="es-PE" altLang="es-PE"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5087902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2518C-4F95-4E2F-9CE5-D6F243C2F83D}"/>
              </a:ext>
            </a:extLst>
          </p:cNvPr>
          <p:cNvSpPr>
            <a:spLocks noGrp="1"/>
          </p:cNvSpPr>
          <p:nvPr>
            <p:ph type="title"/>
          </p:nvPr>
        </p:nvSpPr>
        <p:spPr/>
        <p:txBody>
          <a:bodyPr/>
          <a:lstStyle/>
          <a:p>
            <a:r>
              <a:rPr lang="es-PE" dirty="0"/>
              <a:t>Segunda propuesta de Solución</a:t>
            </a:r>
          </a:p>
        </p:txBody>
      </p:sp>
      <p:pic>
        <p:nvPicPr>
          <p:cNvPr id="4" name="Imagen 3" descr="Interfaz de usuario gráfica, Sitio web&#10;&#10;Descripción generada automáticamente">
            <a:extLst>
              <a:ext uri="{FF2B5EF4-FFF2-40B4-BE49-F238E27FC236}">
                <a16:creationId xmlns:a16="http://schemas.microsoft.com/office/drawing/2014/main" id="{E83A903C-D865-43B5-8B47-2538EE38E1C8}"/>
              </a:ext>
            </a:extLst>
          </p:cNvPr>
          <p:cNvPicPr>
            <a:picLocks noChangeAspect="1"/>
          </p:cNvPicPr>
          <p:nvPr/>
        </p:nvPicPr>
        <p:blipFill>
          <a:blip r:embed="rId2">
            <a:extLst>
              <a:ext uri="{28A0092B-C50C-407E-A947-70E740481C1C}">
                <a14:useLocalDpi xmlns:a14="http://schemas.microsoft.com/office/drawing/2010/main" val="0"/>
              </a:ext>
            </a:extLst>
          </a:blip>
          <a:srcRect l="32985" t="22276" r="19743" b="12781"/>
          <a:stretch>
            <a:fillRect/>
          </a:stretch>
        </p:blipFill>
        <p:spPr bwMode="auto">
          <a:xfrm>
            <a:off x="1009649" y="1466850"/>
            <a:ext cx="10391775" cy="5191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2540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491E85D-E19B-491A-83C6-213CB103DF24}"/>
              </a:ext>
            </a:extLst>
          </p:cNvPr>
          <p:cNvSpPr>
            <a:spLocks noChangeArrowheads="1"/>
          </p:cNvSpPr>
          <p:nvPr/>
        </p:nvSpPr>
        <p:spPr bwMode="auto">
          <a:xfrm>
            <a:off x="3962399" y="552391"/>
            <a:ext cx="553402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8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Tercera propuesta de solución</a:t>
            </a:r>
            <a:endParaRPr kumimoji="0" lang="es-PE" altLang="es-P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pic>
        <p:nvPicPr>
          <p:cNvPr id="1025" name="Imagen 36">
            <a:extLst>
              <a:ext uri="{FF2B5EF4-FFF2-40B4-BE49-F238E27FC236}">
                <a16:creationId xmlns:a16="http://schemas.microsoft.com/office/drawing/2014/main" id="{38F381F4-3E91-4836-AE23-E57C83430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114" r="15710"/>
          <a:stretch>
            <a:fillRect/>
          </a:stretch>
        </p:blipFill>
        <p:spPr bwMode="auto">
          <a:xfrm>
            <a:off x="1095375" y="1005025"/>
            <a:ext cx="10772775" cy="5395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5A58338-A89F-43F9-8FF0-1C3F4486C227}"/>
              </a:ext>
            </a:extLst>
          </p:cNvPr>
          <p:cNvSpPr>
            <a:spLocks noChangeArrowheads="1"/>
          </p:cNvSpPr>
          <p:nvPr/>
        </p:nvSpPr>
        <p:spPr bwMode="auto">
          <a:xfrm>
            <a:off x="0" y="4906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spTree>
    <p:extLst>
      <p:ext uri="{BB962C8B-B14F-4D97-AF65-F5344CB8AC3E}">
        <p14:creationId xmlns:p14="http://schemas.microsoft.com/office/powerpoint/2010/main" val="349364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ctr"/>
            <a:r>
              <a:rPr lang="en-US" sz="7000" cap="all" dirty="0">
                <a:solidFill>
                  <a:srgbClr val="FFFF00"/>
                </a:solidFill>
              </a:rPr>
              <a:t>CAPÍTULO II</a:t>
            </a:r>
            <a:br>
              <a:rPr lang="en-US" sz="7000" cap="all" dirty="0"/>
            </a:br>
            <a:r>
              <a:rPr lang="en-US" sz="7000" cap="all" dirty="0"/>
              <a:t>Marco </a:t>
            </a:r>
            <a:r>
              <a:rPr lang="en-US" sz="7000" cap="all" dirty="0" err="1"/>
              <a:t>teórico</a:t>
            </a:r>
            <a:endParaRPr lang="en-US" sz="7000" cap="all" dirty="0"/>
          </a:p>
        </p:txBody>
      </p:sp>
    </p:spTree>
    <p:extLst>
      <p:ext uri="{BB962C8B-B14F-4D97-AF65-F5344CB8AC3E}">
        <p14:creationId xmlns:p14="http://schemas.microsoft.com/office/powerpoint/2010/main" val="133954898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91311FB-AE92-4291-A11D-A2CAABE53169}"/>
              </a:ext>
            </a:extLst>
          </p:cNvPr>
          <p:cNvSpPr>
            <a:spLocks noGrp="1"/>
          </p:cNvSpPr>
          <p:nvPr>
            <p:ph type="title"/>
          </p:nvPr>
        </p:nvSpPr>
        <p:spPr>
          <a:xfrm>
            <a:off x="3363864" y="685800"/>
            <a:ext cx="7705164" cy="1485900"/>
          </a:xfrm>
        </p:spPr>
        <p:txBody>
          <a:bodyPr>
            <a:normAutofit/>
          </a:bodyPr>
          <a:lstStyle/>
          <a:p>
            <a:r>
              <a:rPr lang="es-419" sz="3400" b="1" kern="0">
                <a:effectLst/>
                <a:latin typeface="Arial" panose="020B0604020202020204" pitchFamily="34" charset="0"/>
              </a:rPr>
              <a:t>Marco teórico de programación orientada a objetos</a:t>
            </a:r>
            <a:br>
              <a:rPr lang="es-PE" sz="3400" b="1" kern="0">
                <a:effectLst/>
                <a:latin typeface="Arial" panose="020B0604020202020204" pitchFamily="34" charset="0"/>
              </a:rPr>
            </a:br>
            <a:endParaRPr lang="es-PE" sz="3400"/>
          </a:p>
        </p:txBody>
      </p:sp>
      <p:sp>
        <p:nvSpPr>
          <p:cNvPr id="22" name="Rectangle 17">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04441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81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1">
            <a:extLst>
              <a:ext uri="{FF2B5EF4-FFF2-40B4-BE49-F238E27FC236}">
                <a16:creationId xmlns:a16="http://schemas.microsoft.com/office/drawing/2014/main" id="{5CDB6400-0D27-483A-A06F-3B70661FAABC}"/>
              </a:ext>
            </a:extLst>
          </p:cNvPr>
          <p:cNvSpPr>
            <a:spLocks noGrp="1" noChangeArrowheads="1"/>
          </p:cNvSpPr>
          <p:nvPr>
            <p:ph idx="1"/>
          </p:nvPr>
        </p:nvSpPr>
        <p:spPr bwMode="auto">
          <a:xfrm>
            <a:off x="3363863" y="1771650"/>
            <a:ext cx="8513811" cy="4667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1pPr>
            <a:lvl2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2pPr>
            <a:lvl3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3pPr>
            <a:lvl4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4pPr>
            <a:lvl5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5pPr>
            <a:lvl6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6pPr>
            <a:lvl7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7pPr>
            <a:lvl8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8pPr>
            <a:lvl9pPr eaLnBrk="0" fontAlgn="base" hangingPunct="0">
              <a:spcBef>
                <a:spcPct val="0"/>
              </a:spcBef>
              <a:spcAft>
                <a:spcPct val="0"/>
              </a:spcAft>
              <a:tabLst>
                <a:tab pos="838200" algn="l"/>
                <a:tab pos="5727700" algn="r"/>
              </a:tabLst>
              <a:defRPr>
                <a:solidFill>
                  <a:schemeClr val="tx1"/>
                </a:solidFill>
                <a:latin typeface="Arial" panose="020B0604020202020204" pitchFamily="34" charset="0"/>
              </a:defRPr>
            </a:lvl9pPr>
          </a:lstStyle>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r>
              <a:rPr lang="es-PE" altLang="es-PE" sz="1800" dirty="0"/>
              <a:t>Maven:</a:t>
            </a:r>
            <a:r>
              <a:rPr lang="es-MX" altLang="es-PE" sz="1800" dirty="0"/>
              <a:t>Se utiliza en la gestión y construcción de software. Posee la capacidad de realizar ciertas tareas claramente definidas, como la compilación del código y su empaquetado</a:t>
            </a:r>
            <a:endParaRPr lang="es-PE" altLang="es-PE" sz="1800" dirty="0"/>
          </a:p>
          <a:p>
            <a:pPr algn="just">
              <a:spcAft>
                <a:spcPts val="600"/>
              </a:spcAft>
              <a:buFont typeface="Wingdings" panose="05000000000000000000" pitchFamily="2" charset="2"/>
              <a:buChar char="Ø"/>
            </a:pPr>
            <a:r>
              <a:rPr kumimoji="0" lang="es-PE" altLang="es-PE" sz="1800" b="0" i="0" strike="noStrike" cap="none" normalizeH="0" baseline="0" dirty="0">
                <a:ln>
                  <a:noFill/>
                </a:ln>
                <a:effectLst/>
                <a:latin typeface="Arial" panose="020B0604020202020204" pitchFamily="34" charset="0"/>
              </a:rPr>
              <a:t>Java </a:t>
            </a:r>
            <a:r>
              <a:rPr kumimoji="0" lang="es-PE" altLang="es-PE" sz="1800" b="0" i="0" strike="noStrike" cap="none" normalizeH="0" baseline="0" dirty="0" err="1">
                <a:ln>
                  <a:noFill/>
                </a:ln>
                <a:effectLst/>
                <a:latin typeface="Arial" panose="020B0604020202020204" pitchFamily="34" charset="0"/>
              </a:rPr>
              <a:t>POO:</a:t>
            </a:r>
            <a:r>
              <a:rPr lang="es-PE" sz="1800" dirty="0" err="1">
                <a:effectLst/>
                <a:latin typeface="Arial" panose="020B0604020202020204" pitchFamily="34" charset="0"/>
                <a:ea typeface="Cambria" panose="02040503050406030204" pitchFamily="18" charset="0"/>
                <a:cs typeface="Times New Roman" panose="02020603050405020304" pitchFamily="18" charset="0"/>
              </a:rPr>
              <a:t>La</a:t>
            </a:r>
            <a:r>
              <a:rPr lang="es-PE" sz="1800" dirty="0">
                <a:effectLst/>
                <a:latin typeface="Arial" panose="020B0604020202020204" pitchFamily="34" charset="0"/>
                <a:ea typeface="Cambria" panose="02040503050406030204" pitchFamily="18" charset="0"/>
                <a:cs typeface="Times New Roman" panose="02020603050405020304" pitchFamily="18" charset="0"/>
              </a:rPr>
              <a:t> programación orientada a objetos establece un equilibrio entre la importancia de los procesos y los datos, mostrando un enfoque más cercano al pensamiento del ser humano. Se introduce un aspecto novedoso respecto al anterior paradigma: la herencia, facilitando el crecimiento y la mantenibilidad. Las bases de la programación orientada a objetos son: abstracción, encapsulación, modularidad y jerarquización. (Bermúdez, 2012)</a:t>
            </a:r>
            <a:endParaRPr lang="es-PE" altLang="es-PE" sz="1800" dirty="0"/>
          </a:p>
          <a:p>
            <a:pPr algn="just">
              <a:spcAft>
                <a:spcPts val="600"/>
              </a:spcAft>
              <a:buFont typeface="Wingdings" panose="05000000000000000000" pitchFamily="2" charset="2"/>
              <a:buChar char="Ø"/>
            </a:pPr>
            <a:r>
              <a:rPr kumimoji="0" lang="es-PE" altLang="es-PE" sz="1800" b="0" i="0" strike="noStrike" cap="none" normalizeH="0" baseline="0" dirty="0">
                <a:ln>
                  <a:noFill/>
                </a:ln>
                <a:effectLst/>
                <a:latin typeface="Arial" panose="020B0604020202020204" pitchFamily="34" charset="0"/>
              </a:rPr>
              <a:t>Java: </a:t>
            </a:r>
            <a:r>
              <a:rPr lang="es-PE" sz="1800" dirty="0">
                <a:effectLst/>
                <a:latin typeface="Arial" panose="020B0604020202020204" pitchFamily="34" charset="0"/>
                <a:ea typeface="Cambria" panose="02040503050406030204" pitchFamily="18" charset="0"/>
                <a:cs typeface="Times New Roman" panose="02020603050405020304" pitchFamily="18" charset="0"/>
              </a:rPr>
              <a:t>Java es un lenguaje originalmente desarrollado por un grupo de ingenieros de </a:t>
            </a:r>
            <a:r>
              <a:rPr lang="es-PE" sz="1800" dirty="0" err="1">
                <a:effectLst/>
                <a:latin typeface="Arial" panose="020B0604020202020204" pitchFamily="34" charset="0"/>
                <a:ea typeface="Cambria" panose="02040503050406030204" pitchFamily="18" charset="0"/>
                <a:cs typeface="Times New Roman" panose="02020603050405020304" pitchFamily="18" charset="0"/>
              </a:rPr>
              <a:t>Sun</a:t>
            </a:r>
            <a:r>
              <a:rPr lang="es-PE" sz="1800" dirty="0">
                <a:effectLst/>
                <a:latin typeface="Arial" panose="020B0604020202020204" pitchFamily="34" charset="0"/>
                <a:ea typeface="Cambria" panose="02040503050406030204" pitchFamily="18" charset="0"/>
                <a:cs typeface="Times New Roman" panose="02020603050405020304" pitchFamily="18" charset="0"/>
              </a:rPr>
              <a:t>, utilizado por Netscape posteriormente como base para JavaScript. Si bien su uso se destaca en el Web, sirve para crear todo tipo de aplicaciones (locales, intranet o internet). Java es un lenguaje.</a:t>
            </a:r>
            <a:endParaRPr kumimoji="0" lang="es-PE" altLang="es-PE" sz="1800" b="0" i="0" strike="noStrike" cap="none" normalizeH="0" baseline="0" dirty="0">
              <a:ln>
                <a:noFill/>
              </a:ln>
              <a:effectLst/>
              <a:latin typeface="Arial" panose="020B0604020202020204" pitchFamily="34" charset="0"/>
            </a:endParaRPr>
          </a:p>
          <a:p>
            <a:pPr algn="just">
              <a:spcAft>
                <a:spcPts val="600"/>
              </a:spcAft>
              <a:buFont typeface="Wingdings" panose="05000000000000000000" pitchFamily="2" charset="2"/>
              <a:buChar char="Ø"/>
            </a:pPr>
            <a:r>
              <a:rPr kumimoji="0" lang="es-PE" altLang="es-PE" sz="1800" b="0" i="0" strike="noStrike" cap="none" normalizeH="0" baseline="0" dirty="0">
                <a:ln>
                  <a:noFill/>
                </a:ln>
                <a:effectLst/>
                <a:latin typeface="Arial" panose="020B0604020202020204" pitchFamily="34" charset="0"/>
              </a:rPr>
              <a:t>Objeto: </a:t>
            </a:r>
            <a:r>
              <a:rPr lang="es-PE" sz="1800" dirty="0">
                <a:effectLst/>
                <a:latin typeface="Arial" panose="020B0604020202020204" pitchFamily="34" charset="0"/>
                <a:ea typeface="Cambria" panose="02040503050406030204" pitchFamily="18" charset="0"/>
                <a:cs typeface="Times New Roman" panose="02020603050405020304" pitchFamily="18" charset="0"/>
              </a:rPr>
              <a:t>Se le denomina objeto a toda la plantilla que contenga atributos y métodos para ser utilizadas al momento en que se crean.</a:t>
            </a:r>
            <a:endParaRPr kumimoji="0" lang="es-PE" altLang="es-PE" sz="1800" b="0" i="0"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tab pos="838200" algn="l"/>
                <a:tab pos="5727700" algn="r"/>
              </a:tabLst>
            </a:pPr>
            <a:endParaRPr kumimoji="0" lang="es-PE" altLang="es-PE" sz="1400" b="0" i="0"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0875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F583126-934D-4C27-AB5F-0D7F3322D2A1}"/>
              </a:ext>
            </a:extLst>
          </p:cNvPr>
          <p:cNvSpPr>
            <a:spLocks noGrp="1"/>
          </p:cNvSpPr>
          <p:nvPr>
            <p:ph idx="1"/>
          </p:nvPr>
        </p:nvSpPr>
        <p:spPr>
          <a:xfrm>
            <a:off x="1371600" y="506027"/>
            <a:ext cx="9601200" cy="5361373"/>
          </a:xfrm>
        </p:spPr>
        <p:txBody>
          <a:bodyPr>
            <a:normAutofit/>
          </a:bodyPr>
          <a:lstStyle/>
          <a:p>
            <a:pPr algn="just">
              <a:spcAft>
                <a:spcPts val="600"/>
              </a:spcAft>
              <a:buFont typeface="Wingdings" panose="05000000000000000000" pitchFamily="2" charset="2"/>
              <a:buChar char="Ø"/>
            </a:pPr>
            <a:r>
              <a:rPr kumimoji="0" lang="es-PE" altLang="es-PE" sz="1900" b="0" i="0" strike="noStrike" cap="none" normalizeH="0" baseline="0" dirty="0">
                <a:ln>
                  <a:noFill/>
                </a:ln>
                <a:effectLst/>
                <a:latin typeface="Arial" panose="020B0604020202020204" pitchFamily="34" charset="0"/>
              </a:rPr>
              <a:t>Encapsulamiento: </a:t>
            </a:r>
            <a:r>
              <a:rPr lang="es-PE" sz="1800" dirty="0">
                <a:effectLst/>
                <a:latin typeface="Arial" panose="020B0604020202020204" pitchFamily="34" charset="0"/>
                <a:ea typeface="Cambria" panose="02040503050406030204" pitchFamily="18" charset="0"/>
                <a:cs typeface="Times New Roman" panose="02020603050405020304" pitchFamily="18" charset="0"/>
              </a:rPr>
              <a:t>Es el proceso que consiste en organizar los datos y operaciones (métodos) de una clase que constituyen su estructura y su comportamiento con el fin de evitar el acceso a datos por cualquier otro medio que no sea el especificado y por esto el encapsulamiento de datos asegura la integridad de los datos que contiene el objeto</a:t>
            </a:r>
            <a:endParaRPr kumimoji="0" lang="es-PE" altLang="es-PE" sz="1900" b="0" i="0" strike="noStrike" cap="none" normalizeH="0" baseline="0" dirty="0">
              <a:ln>
                <a:noFill/>
              </a:ln>
              <a:effectLst/>
              <a:latin typeface="Arial" panose="020B0604020202020204" pitchFamily="34" charset="0"/>
            </a:endParaRPr>
          </a:p>
          <a:p>
            <a:pPr algn="just">
              <a:spcAft>
                <a:spcPts val="600"/>
              </a:spcAft>
              <a:buFont typeface="Wingdings" panose="05000000000000000000" pitchFamily="2" charset="2"/>
              <a:buChar char="Ø"/>
            </a:pPr>
            <a:r>
              <a:rPr kumimoji="0" lang="es-PE" altLang="es-PE" sz="1900" b="0" i="0" strike="noStrike" cap="none" normalizeH="0" baseline="0" dirty="0" err="1">
                <a:ln>
                  <a:noFill/>
                </a:ln>
                <a:effectLst/>
                <a:latin typeface="Arial" panose="020B0604020202020204" pitchFamily="34" charset="0"/>
              </a:rPr>
              <a:t>Arraylist</a:t>
            </a:r>
            <a:r>
              <a:rPr kumimoji="0" lang="es-PE" altLang="es-PE" sz="1900" b="0" i="0" strike="noStrike" cap="none" normalizeH="0" baseline="0" dirty="0">
                <a:ln>
                  <a:noFill/>
                </a:ln>
                <a:effectLst/>
                <a:latin typeface="Arial" panose="020B0604020202020204" pitchFamily="34" charset="0"/>
              </a:rPr>
              <a:t>: </a:t>
            </a:r>
            <a:r>
              <a:rPr lang="es-PE" sz="1800" dirty="0">
                <a:effectLst/>
                <a:latin typeface="Arial" panose="020B0604020202020204" pitchFamily="34" charset="0"/>
                <a:ea typeface="Cambria" panose="02040503050406030204" pitchFamily="18" charset="0"/>
                <a:cs typeface="Times New Roman" panose="02020603050405020304" pitchFamily="18" charset="0"/>
              </a:rPr>
              <a:t>La clase </a:t>
            </a:r>
            <a:r>
              <a:rPr lang="es-PE" sz="1800" dirty="0" err="1">
                <a:effectLst/>
                <a:latin typeface="Arial" panose="020B0604020202020204" pitchFamily="34" charset="0"/>
                <a:ea typeface="Cambria" panose="02040503050406030204" pitchFamily="18" charset="0"/>
                <a:cs typeface="Times New Roman" panose="02020603050405020304" pitchFamily="18" charset="0"/>
              </a:rPr>
              <a:t>ArrayList</a:t>
            </a:r>
            <a:r>
              <a:rPr lang="es-PE" sz="1800" dirty="0">
                <a:effectLst/>
                <a:latin typeface="Arial" panose="020B0604020202020204" pitchFamily="34" charset="0"/>
                <a:ea typeface="Cambria" panose="02040503050406030204" pitchFamily="18" charset="0"/>
                <a:cs typeface="Times New Roman" panose="02020603050405020304" pitchFamily="18" charset="0"/>
              </a:rPr>
              <a:t> en Java, es una clase que permite almacenar datos en memoria de forma similar a los </a:t>
            </a:r>
            <a:r>
              <a:rPr lang="es-PE" sz="1800" dirty="0" err="1">
                <a:effectLst/>
                <a:latin typeface="Arial" panose="020B0604020202020204" pitchFamily="34" charset="0"/>
                <a:ea typeface="Cambria" panose="02040503050406030204" pitchFamily="18" charset="0"/>
                <a:cs typeface="Times New Roman" panose="02020603050405020304" pitchFamily="18" charset="0"/>
              </a:rPr>
              <a:t>Arrays</a:t>
            </a:r>
            <a:r>
              <a:rPr lang="es-PE" sz="1800" dirty="0">
                <a:effectLst/>
                <a:latin typeface="Arial" panose="020B0604020202020204" pitchFamily="34" charset="0"/>
                <a:ea typeface="Cambria" panose="02040503050406030204" pitchFamily="18" charset="0"/>
                <a:cs typeface="Times New Roman" panose="02020603050405020304" pitchFamily="18" charset="0"/>
              </a:rPr>
              <a:t>, con la ventaja de que el número de elementos que almacena, lo hace de forma dinámica, es decir, que no es necesario declarar su tamaño como pasa con los </a:t>
            </a:r>
            <a:r>
              <a:rPr lang="es-PE" sz="1800" dirty="0" err="1">
                <a:effectLst/>
                <a:latin typeface="Arial" panose="020B0604020202020204" pitchFamily="34" charset="0"/>
                <a:ea typeface="Cambria" panose="02040503050406030204" pitchFamily="18" charset="0"/>
                <a:cs typeface="Times New Roman" panose="02020603050405020304" pitchFamily="18" charset="0"/>
              </a:rPr>
              <a:t>Arrays</a:t>
            </a:r>
            <a:r>
              <a:rPr lang="es-PE" sz="1800" dirty="0">
                <a:effectLst/>
                <a:latin typeface="Arial" panose="020B0604020202020204" pitchFamily="34" charset="0"/>
                <a:ea typeface="Cambria" panose="02040503050406030204" pitchFamily="18" charset="0"/>
                <a:cs typeface="Times New Roman" panose="02020603050405020304" pitchFamily="18" charset="0"/>
              </a:rPr>
              <a:t>.</a:t>
            </a:r>
            <a:endParaRPr kumimoji="0" lang="es-PE" altLang="es-PE" sz="1900" b="0" i="0" strike="noStrike" cap="none" normalizeH="0" baseline="0" dirty="0">
              <a:ln>
                <a:noFill/>
              </a:ln>
              <a:effectLst/>
              <a:latin typeface="Arial" panose="020B0604020202020204" pitchFamily="34" charset="0"/>
            </a:endParaRPr>
          </a:p>
          <a:p>
            <a:pPr algn="just">
              <a:spcAft>
                <a:spcPts val="600"/>
              </a:spcAft>
              <a:buFont typeface="Wingdings" panose="05000000000000000000" pitchFamily="2" charset="2"/>
              <a:buChar char="Ø"/>
            </a:pPr>
            <a:r>
              <a:rPr kumimoji="0" lang="es-PE" altLang="es-PE" sz="1900" b="0" i="0" strike="noStrike" cap="none" normalizeH="0" baseline="0" dirty="0">
                <a:ln>
                  <a:noFill/>
                </a:ln>
                <a:effectLst/>
                <a:latin typeface="Arial" panose="020B0604020202020204" pitchFamily="34" charset="0"/>
              </a:rPr>
              <a:t>Variables: </a:t>
            </a:r>
            <a:r>
              <a:rPr lang="es-PE" sz="1800" dirty="0">
                <a:effectLst/>
                <a:latin typeface="Arial" panose="020B0604020202020204" pitchFamily="34" charset="0"/>
                <a:ea typeface="Cambria" panose="02040503050406030204" pitchFamily="18" charset="0"/>
                <a:cs typeface="Times New Roman" panose="02020603050405020304" pitchFamily="18" charset="0"/>
              </a:rPr>
              <a:t>Es una variable de instancia o miembro de dato es una variable que se relaciona con una única instancia de una clase.</a:t>
            </a:r>
            <a:endParaRPr kumimoji="0" lang="es-PE" altLang="es-PE" sz="1900" b="0" i="0" strike="noStrike" cap="none" normalizeH="0" baseline="0" dirty="0">
              <a:ln>
                <a:noFill/>
              </a:ln>
              <a:effectLst/>
              <a:latin typeface="Arial" panose="020B0604020202020204" pitchFamily="34" charset="0"/>
            </a:endParaRPr>
          </a:p>
          <a:p>
            <a:pPr marR="0" lvl="0" algn="just" defTabSz="914400" rtl="0" eaLnBrk="0" fontAlgn="base" latinLnBrk="0" hangingPunct="0">
              <a:spcBef>
                <a:spcPct val="0"/>
              </a:spcBef>
              <a:spcAft>
                <a:spcPts val="600"/>
              </a:spcAft>
              <a:buClrTx/>
              <a:buSzTx/>
              <a:buFont typeface="Wingdings" panose="05000000000000000000" pitchFamily="2" charset="2"/>
              <a:buChar char="Ø"/>
              <a:tabLst>
                <a:tab pos="838200" algn="l"/>
                <a:tab pos="5727700" algn="r"/>
              </a:tabLst>
            </a:pPr>
            <a:r>
              <a:rPr kumimoji="0" lang="es-PE" altLang="es-PE" sz="1900" b="1" i="0" strike="noStrike" cap="none" normalizeH="0" baseline="0" dirty="0">
                <a:ln>
                  <a:noFill/>
                </a:ln>
                <a:effectLst/>
                <a:latin typeface="Arial" panose="020B0604020202020204" pitchFamily="34" charset="0"/>
              </a:rPr>
              <a:t>SERVIDOR DE BASE DE DATOS</a:t>
            </a:r>
          </a:p>
          <a:p>
            <a:pPr lvl="1" algn="just">
              <a:spcAft>
                <a:spcPts val="600"/>
              </a:spcAft>
              <a:buFont typeface="Wingdings" panose="05000000000000000000" pitchFamily="2" charset="2"/>
              <a:buChar char="Ø"/>
            </a:pPr>
            <a:r>
              <a:rPr kumimoji="0" lang="es-PE" altLang="es-PE" sz="1900" b="0" i="0" strike="noStrike" cap="none" normalizeH="0" baseline="0" dirty="0">
                <a:ln>
                  <a:noFill/>
                </a:ln>
                <a:effectLst/>
                <a:latin typeface="Arial" panose="020B0604020202020204" pitchFamily="34" charset="0"/>
              </a:rPr>
              <a:t>a. MYSQL: </a:t>
            </a:r>
            <a:r>
              <a:rPr kumimoji="0" lang="es-MX" altLang="es-PE" sz="1900" b="0" i="0" strike="noStrike" cap="none" normalizeH="0" baseline="0" dirty="0">
                <a:ln>
                  <a:noFill/>
                </a:ln>
                <a:effectLst/>
                <a:latin typeface="Arial" panose="020B0604020202020204" pitchFamily="34" charset="0"/>
              </a:rPr>
              <a:t>Es un sistema de gestión de bases de datos relacionales de código abierto (RDBMS) con un modelo cliente-servidor. RDBMS es un software o servicio utilizado para crear y administrar bases de datos basadas en un modelo relacional.</a:t>
            </a:r>
            <a:endParaRPr kumimoji="0" lang="es-PE" altLang="es-PE" sz="1900" b="0" i="0" strike="noStrike" cap="none" normalizeH="0" baseline="0" dirty="0">
              <a:ln>
                <a:noFill/>
              </a:ln>
              <a:effectLst/>
              <a:latin typeface="Arial" panose="020B0604020202020204" pitchFamily="34" charset="0"/>
            </a:endParaRPr>
          </a:p>
          <a:p>
            <a:pPr marL="0" indent="0">
              <a:buNone/>
            </a:pPr>
            <a:endParaRPr lang="es-PE" dirty="0"/>
          </a:p>
        </p:txBody>
      </p:sp>
    </p:spTree>
    <p:extLst>
      <p:ext uri="{BB962C8B-B14F-4D97-AF65-F5344CB8AC3E}">
        <p14:creationId xmlns:p14="http://schemas.microsoft.com/office/powerpoint/2010/main" val="2088830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86A3F5C-E630-4A05-85A5-43893FE5D8DF}"/>
              </a:ext>
            </a:extLst>
          </p:cNvPr>
          <p:cNvSpPr>
            <a:spLocks noGrp="1"/>
          </p:cNvSpPr>
          <p:nvPr>
            <p:ph type="title"/>
          </p:nvPr>
        </p:nvSpPr>
        <p:spPr>
          <a:xfrm>
            <a:off x="366689" y="693916"/>
            <a:ext cx="4798743" cy="5262390"/>
          </a:xfrm>
        </p:spPr>
        <p:txBody>
          <a:bodyPr anchor="ctr">
            <a:normAutofit/>
          </a:bodyPr>
          <a:lstStyle/>
          <a:p>
            <a:pPr marL="742950" lvl="1" indent="-285750" algn="ctr">
              <a:spcBef>
                <a:spcPts val="2400"/>
              </a:spcBef>
              <a:spcAft>
                <a:spcPts val="600"/>
              </a:spcAft>
            </a:pPr>
            <a:r>
              <a:rPr lang="es-419" sz="4800" b="1" kern="0" dirty="0">
                <a:solidFill>
                  <a:schemeClr val="bg2"/>
                </a:solidFill>
                <a:effectLst/>
                <a:latin typeface="Arial" panose="020B0604020202020204" pitchFamily="34" charset="0"/>
              </a:rPr>
              <a:t>El sistema de tienda Online y Marketplace.</a:t>
            </a:r>
            <a:br>
              <a:rPr lang="es-PE" sz="4800" b="1" kern="0" dirty="0">
                <a:solidFill>
                  <a:schemeClr val="bg2"/>
                </a:solidFill>
                <a:effectLst/>
                <a:latin typeface="Arial" panose="020B0604020202020204" pitchFamily="34" charset="0"/>
              </a:rPr>
            </a:br>
            <a:endParaRPr lang="es-PE" sz="4800" dirty="0">
              <a:solidFill>
                <a:schemeClr val="bg2"/>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6B2894BA-9E2F-4A43-A3C7-5669E99DC25F}"/>
              </a:ext>
            </a:extLst>
          </p:cNvPr>
          <p:cNvSpPr>
            <a:spLocks noGrp="1"/>
          </p:cNvSpPr>
          <p:nvPr>
            <p:ph idx="1"/>
          </p:nvPr>
        </p:nvSpPr>
        <p:spPr>
          <a:xfrm>
            <a:off x="5670208" y="383196"/>
            <a:ext cx="6293192" cy="6346077"/>
          </a:xfrm>
        </p:spPr>
        <p:txBody>
          <a:bodyPr anchor="ctr">
            <a:normAutofit/>
          </a:bodyPr>
          <a:lstStyle/>
          <a:p>
            <a:pPr marL="0" indent="0" algn="just">
              <a:buNone/>
            </a:pPr>
            <a:r>
              <a:rPr lang="es-PE" dirty="0">
                <a:solidFill>
                  <a:srgbClr val="000000"/>
                </a:solidFill>
                <a:effectLst/>
                <a:latin typeface="Arial" panose="020B0604020202020204" pitchFamily="34" charset="0"/>
                <a:ea typeface="Times New Roman" panose="02020603050405020304" pitchFamily="18" charset="0"/>
              </a:rPr>
              <a:t>EL Software de sistema de ventas está orientado a la Gestión de Empresas Comerciales, es un Software Práctico, Exacto y Seguro que le permitirá tener un mejor control a nuestra Empresa. Este se trata de una completa aplicación, para la gestión de clientes y productos, donde se incluye la posibilidad que el cliente pueda elegir el método de pago que desea recibir como constancia de su compra, la aplicación también puede realizar el registro de ventas de dichos productos.</a:t>
            </a:r>
          </a:p>
          <a:p>
            <a:pPr marL="0" indent="0">
              <a:buNone/>
            </a:pPr>
            <a:endParaRPr lang="es-419" sz="1800" b="1" kern="0" dirty="0">
              <a:effectLst/>
              <a:latin typeface="Arial" panose="020B0604020202020204" pitchFamily="34" charset="0"/>
            </a:endParaRPr>
          </a:p>
        </p:txBody>
      </p:sp>
    </p:spTree>
    <p:extLst>
      <p:ext uri="{BB962C8B-B14F-4D97-AF65-F5344CB8AC3E}">
        <p14:creationId xmlns:p14="http://schemas.microsoft.com/office/powerpoint/2010/main" val="1576561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096000" y="1402674"/>
            <a:ext cx="5607908" cy="3625542"/>
          </a:xfrm>
        </p:spPr>
        <p:txBody>
          <a:bodyPr vert="horz" lIns="91440" tIns="45720" rIns="91440" bIns="45720" rtlCol="0" anchor="b">
            <a:normAutofit fontScale="90000"/>
          </a:bodyPr>
          <a:lstStyle/>
          <a:p>
            <a:pPr algn="ctr"/>
            <a:r>
              <a:rPr lang="en-US" sz="7000" cap="all" dirty="0">
                <a:solidFill>
                  <a:srgbClr val="FFFF00"/>
                </a:solidFill>
              </a:rPr>
              <a:t>CAPÍTULO III</a:t>
            </a:r>
            <a:br>
              <a:rPr lang="en-US" sz="7000" cap="all" dirty="0">
                <a:solidFill>
                  <a:srgbClr val="FFFF00"/>
                </a:solidFill>
              </a:rPr>
            </a:br>
            <a:r>
              <a:rPr lang="es-419" sz="7000" cap="all" dirty="0"/>
              <a:t>DESARROLLO DE LA SOLUCIÓN</a:t>
            </a:r>
            <a:endParaRPr lang="en-US" sz="7000" cap="all" dirty="0"/>
          </a:p>
        </p:txBody>
      </p:sp>
    </p:spTree>
    <p:extLst>
      <p:ext uri="{BB962C8B-B14F-4D97-AF65-F5344CB8AC3E}">
        <p14:creationId xmlns:p14="http://schemas.microsoft.com/office/powerpoint/2010/main" val="364769017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5D9635-1C07-4147-816D-1585A064A1C1}"/>
              </a:ext>
            </a:extLst>
          </p:cNvPr>
          <p:cNvSpPr>
            <a:spLocks noGrp="1"/>
          </p:cNvSpPr>
          <p:nvPr>
            <p:ph type="title"/>
          </p:nvPr>
        </p:nvSpPr>
        <p:spPr/>
        <p:txBody>
          <a:bodyPr>
            <a:normAutofit fontScale="90000"/>
          </a:bodyPr>
          <a:lstStyle/>
          <a:p>
            <a:pPr marL="571500" indent="-571500">
              <a:buFont typeface="Wingdings" panose="05000000000000000000" pitchFamily="2" charset="2"/>
              <a:buChar char="Ø"/>
            </a:pPr>
            <a:r>
              <a:rPr lang="es-419" sz="4400" b="1" kern="0" dirty="0">
                <a:effectLst/>
                <a:latin typeface="Arial" panose="020B0604020202020204" pitchFamily="34" charset="0"/>
              </a:rPr>
              <a:t>Pasos del proceso para calcular la función compra</a:t>
            </a:r>
            <a:br>
              <a:rPr lang="es-PE" sz="4400" b="1" kern="0" dirty="0">
                <a:effectLst/>
                <a:latin typeface="Arial" panose="020B0604020202020204" pitchFamily="34" charset="0"/>
              </a:rPr>
            </a:br>
            <a:endParaRPr lang="es-PE" dirty="0"/>
          </a:p>
        </p:txBody>
      </p:sp>
      <p:sp>
        <p:nvSpPr>
          <p:cNvPr id="3" name="Marcador de contenido 2">
            <a:extLst>
              <a:ext uri="{FF2B5EF4-FFF2-40B4-BE49-F238E27FC236}">
                <a16:creationId xmlns:a16="http://schemas.microsoft.com/office/drawing/2014/main" id="{4906C413-27DF-40A8-9A49-B4D04B28E2B7}"/>
              </a:ext>
            </a:extLst>
          </p:cNvPr>
          <p:cNvSpPr>
            <a:spLocks noGrp="1"/>
          </p:cNvSpPr>
          <p:nvPr>
            <p:ph idx="1"/>
          </p:nvPr>
        </p:nvSpPr>
        <p:spPr>
          <a:xfrm>
            <a:off x="1371600" y="1811045"/>
            <a:ext cx="9601200" cy="4856085"/>
          </a:xfrm>
        </p:spPr>
        <p:txBody>
          <a:bodyPr>
            <a:normAutofit/>
          </a:bodyPr>
          <a:lstStyle/>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1:</a:t>
            </a:r>
            <a:r>
              <a:rPr lang="es-PE" sz="1600" dirty="0">
                <a:solidFill>
                  <a:srgbClr val="000000"/>
                </a:solidFill>
                <a:effectLst/>
                <a:latin typeface="Arial" panose="020B0604020202020204" pitchFamily="34" charset="0"/>
                <a:ea typeface="Times New Roman" panose="02020603050405020304" pitchFamily="18" charset="0"/>
              </a:rPr>
              <a:t> El usuario ingresa a la página web de no usuario (30 </a:t>
            </a:r>
            <a:r>
              <a:rPr lang="es-PE" sz="1600" dirty="0" err="1">
                <a:solidFill>
                  <a:srgbClr val="000000"/>
                </a:solidFill>
                <a:effectLst/>
                <a:latin typeface="Arial" panose="020B0604020202020204" pitchFamily="34" charset="0"/>
                <a:ea typeface="Times New Roman" panose="02020603050405020304" pitchFamily="18" charset="0"/>
              </a:rPr>
              <a:t>sec</a:t>
            </a:r>
            <a:r>
              <a:rPr lang="es-PE" sz="1600" dirty="0">
                <a:solidFill>
                  <a:srgbClr val="000000"/>
                </a:solidFill>
                <a:effectLst/>
                <a:latin typeface="Arial" panose="020B0604020202020204" pitchFamily="34" charset="0"/>
                <a:ea typeface="Times New Roman" panose="02020603050405020304" pitchFamily="18" charset="0"/>
              </a:rPr>
              <a:t>).</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2:</a:t>
            </a:r>
            <a:r>
              <a:rPr lang="es-PE" sz="1600" dirty="0">
                <a:solidFill>
                  <a:srgbClr val="000000"/>
                </a:solidFill>
                <a:effectLst/>
                <a:latin typeface="Arial" panose="020B0604020202020204" pitchFamily="34" charset="0"/>
                <a:ea typeface="Times New Roman" panose="02020603050405020304" pitchFamily="18" charset="0"/>
              </a:rPr>
              <a:t> El usuario se </a:t>
            </a:r>
            <a:r>
              <a:rPr lang="es-PE" sz="1600" dirty="0" err="1">
                <a:solidFill>
                  <a:srgbClr val="000000"/>
                </a:solidFill>
                <a:effectLst/>
                <a:latin typeface="Arial" panose="020B0604020202020204" pitchFamily="34" charset="0"/>
                <a:ea typeface="Times New Roman" panose="02020603050405020304" pitchFamily="18" charset="0"/>
              </a:rPr>
              <a:t>logea</a:t>
            </a:r>
            <a:r>
              <a:rPr lang="es-PE" sz="1600" dirty="0">
                <a:solidFill>
                  <a:srgbClr val="000000"/>
                </a:solidFill>
                <a:effectLst/>
                <a:latin typeface="Arial" panose="020B0604020202020204" pitchFamily="34" charset="0"/>
                <a:ea typeface="Times New Roman" panose="02020603050405020304" pitchFamily="18" charset="0"/>
              </a:rPr>
              <a:t> e ingresa a la web de usuario (2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3:</a:t>
            </a:r>
            <a:r>
              <a:rPr lang="es-PE" sz="1600" dirty="0">
                <a:solidFill>
                  <a:srgbClr val="000000"/>
                </a:solidFill>
                <a:effectLst/>
                <a:latin typeface="Arial" panose="020B0604020202020204" pitchFamily="34" charset="0"/>
                <a:ea typeface="Times New Roman" panose="02020603050405020304" pitchFamily="18" charset="0"/>
              </a:rPr>
              <a:t> el usuario ingresa a la pestaña de juguetes donde se encuentra la tienda (30 </a:t>
            </a:r>
            <a:r>
              <a:rPr lang="es-PE" sz="1600" dirty="0" err="1">
                <a:solidFill>
                  <a:srgbClr val="000000"/>
                </a:solidFill>
                <a:effectLst/>
                <a:latin typeface="Arial" panose="020B0604020202020204" pitchFamily="34" charset="0"/>
                <a:ea typeface="Times New Roman" panose="02020603050405020304" pitchFamily="18" charset="0"/>
              </a:rPr>
              <a:t>sec</a:t>
            </a:r>
            <a:r>
              <a:rPr lang="es-PE" sz="1600" dirty="0">
                <a:solidFill>
                  <a:srgbClr val="000000"/>
                </a:solidFill>
                <a:effectLst/>
                <a:latin typeface="Arial" panose="020B0604020202020204" pitchFamily="34" charset="0"/>
                <a:ea typeface="Times New Roman" panose="02020603050405020304" pitchFamily="18" charset="0"/>
              </a:rPr>
              <a:t>).</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4:</a:t>
            </a:r>
            <a:r>
              <a:rPr lang="es-PE" sz="1600" dirty="0">
                <a:solidFill>
                  <a:srgbClr val="000000"/>
                </a:solidFill>
                <a:effectLst/>
                <a:latin typeface="Arial" panose="020B0604020202020204" pitchFamily="34" charset="0"/>
                <a:ea typeface="Times New Roman" panose="02020603050405020304" pitchFamily="18" charset="0"/>
              </a:rPr>
              <a:t> el usuario escoge los juguetes que va ordenar (4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5: </a:t>
            </a:r>
            <a:r>
              <a:rPr lang="es-PE" sz="1600" dirty="0">
                <a:solidFill>
                  <a:srgbClr val="000000"/>
                </a:solidFill>
                <a:effectLst/>
                <a:latin typeface="Arial" panose="020B0604020202020204" pitchFamily="34" charset="0"/>
                <a:ea typeface="Times New Roman" panose="02020603050405020304" pitchFamily="18" charset="0"/>
              </a:rPr>
              <a:t>el usuario va a la pestaña carrito de compras y verifica la orden (2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6:</a:t>
            </a:r>
            <a:r>
              <a:rPr lang="es-PE" sz="1600" dirty="0">
                <a:solidFill>
                  <a:srgbClr val="000000"/>
                </a:solidFill>
                <a:effectLst/>
                <a:latin typeface="Arial" panose="020B0604020202020204" pitchFamily="34" charset="0"/>
                <a:ea typeface="Times New Roman" panose="02020603050405020304" pitchFamily="18" charset="0"/>
              </a:rPr>
              <a:t> el usuario hace la compra con el método de compra que desea (5 min).</a:t>
            </a:r>
            <a:endParaRPr lang="es-PE" sz="1600" dirty="0">
              <a:effectLst/>
              <a:latin typeface="Arial" panose="020B0604020202020204" pitchFamily="34" charset="0"/>
              <a:ea typeface="Arial" panose="020B0604020202020204" pitchFamily="34" charset="0"/>
            </a:endParaRPr>
          </a:p>
          <a:p>
            <a:pPr marL="540385">
              <a:lnSpc>
                <a:spcPct val="115000"/>
              </a:lnSpc>
              <a:spcBef>
                <a:spcPts val="1200"/>
              </a:spcBef>
              <a:spcAft>
                <a:spcPts val="1200"/>
              </a:spcAft>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7:</a:t>
            </a:r>
            <a:r>
              <a:rPr lang="es-PE" sz="1600" dirty="0">
                <a:solidFill>
                  <a:srgbClr val="000000"/>
                </a:solidFill>
                <a:effectLst/>
                <a:latin typeface="Arial" panose="020B0604020202020204" pitchFamily="34" charset="0"/>
                <a:ea typeface="Times New Roman" panose="02020603050405020304" pitchFamily="18" charset="0"/>
              </a:rPr>
              <a:t> el usuario verifica la compra y regresa a la pestaña principal (2 min).</a:t>
            </a:r>
            <a:endParaRPr lang="es-PE" sz="1600" dirty="0">
              <a:effectLst/>
              <a:latin typeface="Arial" panose="020B0604020202020204" pitchFamily="34" charset="0"/>
              <a:ea typeface="Arial" panose="020B0604020202020204" pitchFamily="34" charset="0"/>
            </a:endParaRPr>
          </a:p>
          <a:p>
            <a:pPr>
              <a:buFont typeface="Wingdings" panose="05000000000000000000" pitchFamily="2" charset="2"/>
              <a:buChar char="§"/>
            </a:pPr>
            <a:r>
              <a:rPr lang="es-PE" sz="1600" b="1" dirty="0">
                <a:solidFill>
                  <a:srgbClr val="000000"/>
                </a:solidFill>
                <a:effectLst/>
                <a:latin typeface="Arial" panose="020B0604020202020204" pitchFamily="34" charset="0"/>
                <a:ea typeface="Times New Roman" panose="02020603050405020304" pitchFamily="18" charset="0"/>
              </a:rPr>
              <a:t>PASO 8:</a:t>
            </a:r>
            <a:r>
              <a:rPr lang="es-PE" sz="1600" dirty="0">
                <a:solidFill>
                  <a:srgbClr val="000000"/>
                </a:solidFill>
                <a:effectLst/>
                <a:latin typeface="Arial" panose="020B0604020202020204" pitchFamily="34" charset="0"/>
                <a:ea typeface="Times New Roman" panose="02020603050405020304" pitchFamily="18" charset="0"/>
              </a:rPr>
              <a:t> en caso quiera seguir comprando regresa al paso 3, si no, se </a:t>
            </a:r>
            <a:r>
              <a:rPr lang="es-PE" sz="1600" dirty="0" err="1">
                <a:solidFill>
                  <a:srgbClr val="000000"/>
                </a:solidFill>
                <a:effectLst/>
                <a:latin typeface="Arial" panose="020B0604020202020204" pitchFamily="34" charset="0"/>
                <a:ea typeface="Times New Roman" panose="02020603050405020304" pitchFamily="18" charset="0"/>
              </a:rPr>
              <a:t>desloguea</a:t>
            </a:r>
            <a:r>
              <a:rPr lang="es-PE" sz="1600" dirty="0">
                <a:solidFill>
                  <a:srgbClr val="000000"/>
                </a:solidFill>
                <a:effectLst/>
                <a:latin typeface="Arial" panose="020B0604020202020204" pitchFamily="34" charset="0"/>
                <a:ea typeface="Times New Roman" panose="02020603050405020304" pitchFamily="18" charset="0"/>
              </a:rPr>
              <a:t> y sale de su cuenta (2 min).</a:t>
            </a:r>
            <a:endParaRPr lang="es-PE" sz="1800" dirty="0"/>
          </a:p>
        </p:txBody>
      </p:sp>
    </p:spTree>
    <p:extLst>
      <p:ext uri="{BB962C8B-B14F-4D97-AF65-F5344CB8AC3E}">
        <p14:creationId xmlns:p14="http://schemas.microsoft.com/office/powerpoint/2010/main" val="3539894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B36BA0-A774-4AE8-A910-5D26AE52E78B}"/>
              </a:ext>
            </a:extLst>
          </p:cNvPr>
          <p:cNvSpPr>
            <a:spLocks noGrp="1"/>
          </p:cNvSpPr>
          <p:nvPr>
            <p:ph type="title"/>
          </p:nvPr>
        </p:nvSpPr>
        <p:spPr/>
        <p:txBody>
          <a:bodyPr/>
          <a:lstStyle/>
          <a:p>
            <a:r>
              <a:rPr lang="es-PE" dirty="0"/>
              <a:t>Diagrama de flujo </a:t>
            </a:r>
          </a:p>
        </p:txBody>
      </p:sp>
      <p:pic>
        <p:nvPicPr>
          <p:cNvPr id="4" name="Imagen 3">
            <a:extLst>
              <a:ext uri="{FF2B5EF4-FFF2-40B4-BE49-F238E27FC236}">
                <a16:creationId xmlns:a16="http://schemas.microsoft.com/office/drawing/2014/main" id="{08FF60B3-F9A3-4FB7-8C86-89B09014CBD8}"/>
              </a:ext>
            </a:extLst>
          </p:cNvPr>
          <p:cNvPicPr>
            <a:picLocks noChangeAspect="1"/>
          </p:cNvPicPr>
          <p:nvPr/>
        </p:nvPicPr>
        <p:blipFill rotWithShape="1">
          <a:blip r:embed="rId2">
            <a:extLst>
              <a:ext uri="{28A0092B-C50C-407E-A947-70E740481C1C}">
                <a14:useLocalDpi xmlns:a14="http://schemas.microsoft.com/office/drawing/2010/main" val="0"/>
              </a:ext>
            </a:extLst>
          </a:blip>
          <a:srcRect l="10965" t="27543" r="3810" b="22246"/>
          <a:stretch/>
        </p:blipFill>
        <p:spPr bwMode="auto">
          <a:xfrm>
            <a:off x="1371600" y="1590675"/>
            <a:ext cx="10229849" cy="5038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51808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40">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EBA66-F38F-4EA4-8D47-84A6C676CD68}"/>
              </a:ext>
            </a:extLst>
          </p:cNvPr>
          <p:cNvSpPr>
            <a:spLocks noGrp="1"/>
          </p:cNvSpPr>
          <p:nvPr>
            <p:ph type="title"/>
          </p:nvPr>
        </p:nvSpPr>
        <p:spPr>
          <a:xfrm>
            <a:off x="4662487" y="219075"/>
            <a:ext cx="3643313" cy="381000"/>
          </a:xfrm>
        </p:spPr>
        <p:txBody>
          <a:bodyPr>
            <a:normAutofit fontScale="90000"/>
          </a:bodyPr>
          <a:lstStyle/>
          <a:p>
            <a:r>
              <a:rPr lang="es-419" sz="2700" b="1" kern="0" dirty="0">
                <a:effectLst/>
                <a:latin typeface="Arial" panose="020B0604020202020204" pitchFamily="34" charset="0"/>
              </a:rPr>
              <a:t>Diagrama de clases</a:t>
            </a:r>
            <a:br>
              <a:rPr lang="es-PE" sz="1800" b="1" kern="0" dirty="0">
                <a:effectLst/>
                <a:latin typeface="Arial" panose="020B0604020202020204" pitchFamily="34" charset="0"/>
              </a:rPr>
            </a:br>
            <a:endParaRPr lang="es-PE" dirty="0"/>
          </a:p>
        </p:txBody>
      </p:sp>
      <p:pic>
        <p:nvPicPr>
          <p:cNvPr id="5" name="Imagen 4">
            <a:extLst>
              <a:ext uri="{FF2B5EF4-FFF2-40B4-BE49-F238E27FC236}">
                <a16:creationId xmlns:a16="http://schemas.microsoft.com/office/drawing/2014/main" id="{026FD593-4C03-49DE-97B9-86BAD371F3F5}"/>
              </a:ext>
            </a:extLst>
          </p:cNvPr>
          <p:cNvPicPr>
            <a:picLocks noChangeAspect="1"/>
          </p:cNvPicPr>
          <p:nvPr/>
        </p:nvPicPr>
        <p:blipFill>
          <a:blip r:embed="rId2"/>
          <a:stretch>
            <a:fillRect/>
          </a:stretch>
        </p:blipFill>
        <p:spPr>
          <a:xfrm>
            <a:off x="1219200" y="904875"/>
            <a:ext cx="10458450" cy="565355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98263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rtlCol="0"/>
          <a:lstStyle/>
          <a:p>
            <a:pPr rtl="0"/>
            <a:r>
              <a:rPr lang="es-ES" dirty="0"/>
              <a:t>Agenda </a:t>
            </a:r>
          </a:p>
        </p:txBody>
      </p:sp>
      <p:sp>
        <p:nvSpPr>
          <p:cNvPr id="36" name="Marcador de texto 35">
            <a:extLst>
              <a:ext uri="{FF2B5EF4-FFF2-40B4-BE49-F238E27FC236}">
                <a16:creationId xmlns:a16="http://schemas.microsoft.com/office/drawing/2014/main" id="{0391FA66-BCDC-4C12-B812-A0DEE14539EE}"/>
              </a:ext>
            </a:extLst>
          </p:cNvPr>
          <p:cNvSpPr>
            <a:spLocks noGrp="1"/>
          </p:cNvSpPr>
          <p:nvPr>
            <p:ph type="body" sz="quarter" idx="11"/>
          </p:nvPr>
        </p:nvSpPr>
        <p:spPr>
          <a:xfrm>
            <a:off x="3557588" y="1144920"/>
            <a:ext cx="3455163" cy="869180"/>
          </a:xfrm>
        </p:spPr>
        <p:txBody>
          <a:bodyPr rtlCol="0">
            <a:normAutofit fontScale="40000" lnSpcReduction="20000"/>
          </a:bodyPr>
          <a:lstStyle/>
          <a:p>
            <a:pPr rtl="0"/>
            <a:endParaRPr lang="es-ES" dirty="0"/>
          </a:p>
          <a:p>
            <a:pPr rtl="0"/>
            <a:r>
              <a:rPr lang="es-ES" sz="3400" b="1" dirty="0">
                <a:solidFill>
                  <a:schemeClr val="accent4">
                    <a:lumMod val="50000"/>
                  </a:schemeClr>
                </a:solidFill>
              </a:rPr>
              <a:t>CAPÍTULO I</a:t>
            </a:r>
          </a:p>
          <a:p>
            <a:r>
              <a:rPr lang="es-PE" sz="3400" b="1" dirty="0">
                <a:solidFill>
                  <a:schemeClr val="accent4">
                    <a:lumMod val="50000"/>
                  </a:schemeClr>
                </a:solidFill>
                <a:effectLst/>
                <a:ea typeface="Calibri" panose="020F0502020204030204" pitchFamily="34" charset="0"/>
                <a:cs typeface="Times New Roman" panose="02020603050405020304" pitchFamily="18" charset="0"/>
              </a:rPr>
              <a:t>1</a:t>
            </a:r>
            <a:r>
              <a:rPr lang="es-PE" sz="3400" b="1"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s-PE" sz="3400" b="1" dirty="0">
                <a:solidFill>
                  <a:schemeClr val="accent4">
                    <a:lumMod val="50000"/>
                  </a:schemeClr>
                </a:solidFill>
                <a:effectLst/>
                <a:ea typeface="Calibri" panose="020F0502020204030204" pitchFamily="34" charset="0"/>
                <a:cs typeface="Times New Roman" panose="02020603050405020304" pitchFamily="18" charset="0"/>
              </a:rPr>
              <a:t>ASPECTOS GENERALES</a:t>
            </a:r>
          </a:p>
          <a:p>
            <a:pPr rtl="0"/>
            <a:endParaRPr lang="es-ES" dirty="0"/>
          </a:p>
          <a:p>
            <a:pPr rtl="0"/>
            <a:endParaRPr lang="es-ES" dirty="0"/>
          </a:p>
        </p:txBody>
      </p:sp>
      <p:sp>
        <p:nvSpPr>
          <p:cNvPr id="35" name="Marcador de texto 34">
            <a:extLst>
              <a:ext uri="{FF2B5EF4-FFF2-40B4-BE49-F238E27FC236}">
                <a16:creationId xmlns:a16="http://schemas.microsoft.com/office/drawing/2014/main" id="{ADE35233-6DEE-4B97-AFFB-06DE78443B4A}"/>
              </a:ext>
            </a:extLst>
          </p:cNvPr>
          <p:cNvSpPr>
            <a:spLocks noGrp="1"/>
          </p:cNvSpPr>
          <p:nvPr>
            <p:ph type="body" sz="quarter" idx="13"/>
          </p:nvPr>
        </p:nvSpPr>
        <p:spPr>
          <a:xfrm>
            <a:off x="3484605" y="2511588"/>
            <a:ext cx="4294206" cy="755650"/>
          </a:xfrm>
        </p:spPr>
        <p:txBody>
          <a:bodyPr rtlCol="0">
            <a:normAutofit/>
          </a:bodyPr>
          <a:lstStyle/>
          <a:p>
            <a:pPr rtl="0"/>
            <a:r>
              <a:rPr lang="es-ES" sz="2000" b="1" dirty="0">
                <a:solidFill>
                  <a:schemeClr val="accent4">
                    <a:lumMod val="50000"/>
                  </a:schemeClr>
                </a:solidFill>
              </a:rPr>
              <a:t>CAPÍTULO II</a:t>
            </a:r>
          </a:p>
          <a:p>
            <a:pPr rtl="0"/>
            <a:r>
              <a:rPr lang="es-ES" sz="2000" b="1" dirty="0">
                <a:solidFill>
                  <a:schemeClr val="accent4">
                    <a:lumMod val="50000"/>
                  </a:schemeClr>
                </a:solidFill>
              </a:rPr>
              <a:t>2. MARCO TEORÍCO</a:t>
            </a:r>
          </a:p>
        </p:txBody>
      </p:sp>
      <p:sp>
        <p:nvSpPr>
          <p:cNvPr id="34" name="Marcador de texto 33">
            <a:extLst>
              <a:ext uri="{FF2B5EF4-FFF2-40B4-BE49-F238E27FC236}">
                <a16:creationId xmlns:a16="http://schemas.microsoft.com/office/drawing/2014/main" id="{187271B6-523F-4DCD-A006-84BF4C0C784C}"/>
              </a:ext>
            </a:extLst>
          </p:cNvPr>
          <p:cNvSpPr>
            <a:spLocks noGrp="1"/>
          </p:cNvSpPr>
          <p:nvPr>
            <p:ph type="body" sz="quarter" idx="14"/>
          </p:nvPr>
        </p:nvSpPr>
        <p:spPr>
          <a:xfrm>
            <a:off x="3484605" y="3808666"/>
            <a:ext cx="4294206" cy="755650"/>
          </a:xfrm>
        </p:spPr>
        <p:txBody>
          <a:bodyPr rtlCol="0">
            <a:normAutofit/>
          </a:bodyPr>
          <a:lstStyle/>
          <a:p>
            <a:pPr rtl="0"/>
            <a:r>
              <a:rPr lang="es-ES" sz="1800" b="1" dirty="0">
                <a:solidFill>
                  <a:schemeClr val="accent4">
                    <a:lumMod val="50000"/>
                  </a:schemeClr>
                </a:solidFill>
              </a:rPr>
              <a:t>CAPÍTULO III</a:t>
            </a:r>
          </a:p>
          <a:p>
            <a:pPr rtl="0"/>
            <a:r>
              <a:rPr lang="es-ES" sz="1800" b="1" dirty="0">
                <a:solidFill>
                  <a:schemeClr val="accent4">
                    <a:lumMod val="50000"/>
                  </a:schemeClr>
                </a:solidFill>
              </a:rPr>
              <a:t>3. DESARROLLO DE LA SOLUCIÓN</a:t>
            </a:r>
          </a:p>
        </p:txBody>
      </p:sp>
      <p:sp>
        <p:nvSpPr>
          <p:cNvPr id="33" name="Marcador de texto 32">
            <a:extLst>
              <a:ext uri="{FF2B5EF4-FFF2-40B4-BE49-F238E27FC236}">
                <a16:creationId xmlns:a16="http://schemas.microsoft.com/office/drawing/2014/main" id="{F23411C8-1DB7-46A1-A6DC-41EACD30ED57}"/>
              </a:ext>
            </a:extLst>
          </p:cNvPr>
          <p:cNvSpPr>
            <a:spLocks noGrp="1"/>
          </p:cNvSpPr>
          <p:nvPr>
            <p:ph type="body" sz="quarter" idx="15"/>
          </p:nvPr>
        </p:nvSpPr>
        <p:spPr>
          <a:xfrm>
            <a:off x="3557588" y="5131395"/>
            <a:ext cx="4294206" cy="755650"/>
          </a:xfrm>
        </p:spPr>
        <p:txBody>
          <a:bodyPr rtlCol="0">
            <a:normAutofit/>
          </a:bodyPr>
          <a:lstStyle/>
          <a:p>
            <a:pPr rtl="0"/>
            <a:r>
              <a:rPr lang="es-ES" sz="1800" b="1" dirty="0">
                <a:solidFill>
                  <a:schemeClr val="accent4">
                    <a:lumMod val="50000"/>
                  </a:schemeClr>
                </a:solidFill>
              </a:rPr>
              <a:t>CAPÍTULO IV</a:t>
            </a:r>
          </a:p>
          <a:p>
            <a:pPr rtl="0"/>
            <a:r>
              <a:rPr lang="es-ES" sz="1800" b="1" dirty="0">
                <a:solidFill>
                  <a:schemeClr val="accent4">
                    <a:lumMod val="50000"/>
                  </a:schemeClr>
                </a:solidFill>
              </a:rPr>
              <a:t>4. RESULTADOS</a:t>
            </a:r>
          </a:p>
        </p:txBody>
      </p:sp>
      <p:pic>
        <p:nvPicPr>
          <p:cNvPr id="12" name="Marcador de posición de imagen 11" title="Decorativo"/>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B4A5B-93B2-4060-867B-FD24A463C712}"/>
              </a:ext>
            </a:extLst>
          </p:cNvPr>
          <p:cNvSpPr>
            <a:spLocks noGrp="1"/>
          </p:cNvSpPr>
          <p:nvPr>
            <p:ph type="title"/>
          </p:nvPr>
        </p:nvSpPr>
        <p:spPr/>
        <p:txBody>
          <a:bodyPr/>
          <a:lstStyle/>
          <a:p>
            <a:r>
              <a:rPr lang="es-PE" dirty="0"/>
              <a:t>Modelamiento de Base de Datos </a:t>
            </a:r>
          </a:p>
        </p:txBody>
      </p:sp>
      <p:pic>
        <p:nvPicPr>
          <p:cNvPr id="4" name="Imagen 3">
            <a:extLst>
              <a:ext uri="{FF2B5EF4-FFF2-40B4-BE49-F238E27FC236}">
                <a16:creationId xmlns:a16="http://schemas.microsoft.com/office/drawing/2014/main" id="{A56A2818-B32D-40B6-A05D-F6FA3A1039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638300"/>
            <a:ext cx="10172700" cy="4533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78511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0E976-196E-4EF2-A40B-02977DE0AF31}"/>
              </a:ext>
            </a:extLst>
          </p:cNvPr>
          <p:cNvSpPr>
            <a:spLocks noGrp="1"/>
          </p:cNvSpPr>
          <p:nvPr>
            <p:ph type="title"/>
          </p:nvPr>
        </p:nvSpPr>
        <p:spPr>
          <a:xfrm>
            <a:off x="1371600" y="685800"/>
            <a:ext cx="9601200" cy="867792"/>
          </a:xfrm>
        </p:spPr>
        <p:txBody>
          <a:bodyPr>
            <a:normAutofit fontScale="90000"/>
          </a:bodyPr>
          <a:lstStyle/>
          <a:p>
            <a:r>
              <a:rPr lang="es-419" sz="4900" b="1" kern="0" dirty="0">
                <a:effectLst/>
                <a:latin typeface="Arial" panose="020B0604020202020204" pitchFamily="34" charset="0"/>
              </a:rPr>
              <a:t>Entorno visual de los formularios</a:t>
            </a:r>
            <a:br>
              <a:rPr lang="es-PE" sz="1800" b="1" kern="0" dirty="0">
                <a:effectLst/>
                <a:latin typeface="Arial" panose="020B0604020202020204" pitchFamily="34" charset="0"/>
              </a:rPr>
            </a:br>
            <a:endParaRPr lang="es-PE" dirty="0"/>
          </a:p>
        </p:txBody>
      </p:sp>
      <p:pic>
        <p:nvPicPr>
          <p:cNvPr id="4" name="Imagen 3">
            <a:extLst>
              <a:ext uri="{FF2B5EF4-FFF2-40B4-BE49-F238E27FC236}">
                <a16:creationId xmlns:a16="http://schemas.microsoft.com/office/drawing/2014/main" id="{0CB823BB-E690-43CC-A14E-5CA143A731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2123058"/>
            <a:ext cx="9601200" cy="429679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CuadroTexto 4">
            <a:extLst>
              <a:ext uri="{FF2B5EF4-FFF2-40B4-BE49-F238E27FC236}">
                <a16:creationId xmlns:a16="http://schemas.microsoft.com/office/drawing/2014/main" id="{91C4DB66-39AA-4D1F-A3AB-935FEC195A03}"/>
              </a:ext>
            </a:extLst>
          </p:cNvPr>
          <p:cNvSpPr txBox="1"/>
          <p:nvPr/>
        </p:nvSpPr>
        <p:spPr>
          <a:xfrm>
            <a:off x="2469333" y="1412760"/>
            <a:ext cx="1500188"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Home</a:t>
            </a:r>
            <a:r>
              <a:rPr lang="es-PE" dirty="0"/>
              <a:t> </a:t>
            </a:r>
          </a:p>
        </p:txBody>
      </p:sp>
    </p:spTree>
    <p:extLst>
      <p:ext uri="{BB962C8B-B14F-4D97-AF65-F5344CB8AC3E}">
        <p14:creationId xmlns:p14="http://schemas.microsoft.com/office/powerpoint/2010/main" val="3634686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F56371A-BCE4-4E11-93B9-6DDE9199A88D}"/>
              </a:ext>
            </a:extLst>
          </p:cNvPr>
          <p:cNvPicPr>
            <a:picLocks noChangeAspect="1"/>
          </p:cNvPicPr>
          <p:nvPr/>
        </p:nvPicPr>
        <p:blipFill rotWithShape="1">
          <a:blip r:embed="rId2">
            <a:extLst>
              <a:ext uri="{28A0092B-C50C-407E-A947-70E740481C1C}">
                <a14:useLocalDpi xmlns:a14="http://schemas.microsoft.com/office/drawing/2010/main" val="0"/>
              </a:ext>
            </a:extLst>
          </a:blip>
          <a:srcRect l="16877" r="15349"/>
          <a:stretch/>
        </p:blipFill>
        <p:spPr bwMode="auto">
          <a:xfrm>
            <a:off x="2075359" y="1409701"/>
            <a:ext cx="9402266" cy="49244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7" name="CuadroTexto 6">
            <a:extLst>
              <a:ext uri="{FF2B5EF4-FFF2-40B4-BE49-F238E27FC236}">
                <a16:creationId xmlns:a16="http://schemas.microsoft.com/office/drawing/2014/main" id="{CDA5EDEE-3DD9-4179-83E4-C2EC0E4269CE}"/>
              </a:ext>
            </a:extLst>
          </p:cNvPr>
          <p:cNvSpPr txBox="1"/>
          <p:nvPr/>
        </p:nvSpPr>
        <p:spPr>
          <a:xfrm>
            <a:off x="2412182" y="476250"/>
            <a:ext cx="25027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Productos </a:t>
            </a:r>
            <a:r>
              <a:rPr lang="es-PE" dirty="0"/>
              <a:t> </a:t>
            </a:r>
          </a:p>
        </p:txBody>
      </p:sp>
    </p:spTree>
    <p:extLst>
      <p:ext uri="{BB962C8B-B14F-4D97-AF65-F5344CB8AC3E}">
        <p14:creationId xmlns:p14="http://schemas.microsoft.com/office/powerpoint/2010/main" val="652704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1C26027-975D-4E0D-8BB4-5AC8269A36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3017" y="1449003"/>
            <a:ext cx="9392574" cy="50869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CuadroTexto 5">
            <a:extLst>
              <a:ext uri="{FF2B5EF4-FFF2-40B4-BE49-F238E27FC236}">
                <a16:creationId xmlns:a16="http://schemas.microsoft.com/office/drawing/2014/main" id="{CC6DFD2F-01BF-4031-99D5-79A43337C1F9}"/>
              </a:ext>
            </a:extLst>
          </p:cNvPr>
          <p:cNvSpPr txBox="1"/>
          <p:nvPr/>
        </p:nvSpPr>
        <p:spPr>
          <a:xfrm>
            <a:off x="2412182" y="476250"/>
            <a:ext cx="4068517"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Carrito de compras </a:t>
            </a:r>
            <a:r>
              <a:rPr lang="es-PE" dirty="0"/>
              <a:t> </a:t>
            </a:r>
          </a:p>
        </p:txBody>
      </p:sp>
    </p:spTree>
    <p:extLst>
      <p:ext uri="{BB962C8B-B14F-4D97-AF65-F5344CB8AC3E}">
        <p14:creationId xmlns:p14="http://schemas.microsoft.com/office/powerpoint/2010/main" val="4251545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DAC6886-2D23-4E6E-AC56-F9AD5E14A6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0176" y="1285875"/>
            <a:ext cx="10153650" cy="54194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CuadroTexto 4">
            <a:extLst>
              <a:ext uri="{FF2B5EF4-FFF2-40B4-BE49-F238E27FC236}">
                <a16:creationId xmlns:a16="http://schemas.microsoft.com/office/drawing/2014/main" id="{8E61B8D7-8793-44B2-ABC6-60C7B2118D69}"/>
              </a:ext>
            </a:extLst>
          </p:cNvPr>
          <p:cNvSpPr txBox="1"/>
          <p:nvPr/>
        </p:nvSpPr>
        <p:spPr>
          <a:xfrm>
            <a:off x="2412182" y="476250"/>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Registro</a:t>
            </a:r>
          </a:p>
        </p:txBody>
      </p:sp>
    </p:spTree>
    <p:extLst>
      <p:ext uri="{BB962C8B-B14F-4D97-AF65-F5344CB8AC3E}">
        <p14:creationId xmlns:p14="http://schemas.microsoft.com/office/powerpoint/2010/main" val="3617959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6F3D3A1-3B2C-4326-8B2B-AC04D98545BB}"/>
              </a:ext>
            </a:extLst>
          </p:cNvPr>
          <p:cNvSpPr txBox="1"/>
          <p:nvPr/>
        </p:nvSpPr>
        <p:spPr>
          <a:xfrm>
            <a:off x="2350038" y="467380"/>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Categoría</a:t>
            </a:r>
          </a:p>
        </p:txBody>
      </p:sp>
      <p:pic>
        <p:nvPicPr>
          <p:cNvPr id="5" name="Imagen 4">
            <a:extLst>
              <a:ext uri="{FF2B5EF4-FFF2-40B4-BE49-F238E27FC236}">
                <a16:creationId xmlns:a16="http://schemas.microsoft.com/office/drawing/2014/main" id="{D5B5787E-F95F-492D-9AD1-741C55FD4B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6" y="1409698"/>
            <a:ext cx="10715624" cy="498092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95860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5C9B1C1-FD38-40BB-977E-D5F0181213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4691" y="1390651"/>
            <a:ext cx="10834434" cy="51149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CuadroTexto 4">
            <a:extLst>
              <a:ext uri="{FF2B5EF4-FFF2-40B4-BE49-F238E27FC236}">
                <a16:creationId xmlns:a16="http://schemas.microsoft.com/office/drawing/2014/main" id="{892DC832-2F43-46EC-801B-5036BE7B10B3}"/>
              </a:ext>
            </a:extLst>
          </p:cNvPr>
          <p:cNvSpPr txBox="1"/>
          <p:nvPr/>
        </p:nvSpPr>
        <p:spPr>
          <a:xfrm>
            <a:off x="2321463" y="476905"/>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err="1"/>
              <a:t>Login</a:t>
            </a:r>
            <a:r>
              <a:rPr lang="es-PE" sz="2800" dirty="0"/>
              <a:t> </a:t>
            </a:r>
          </a:p>
        </p:txBody>
      </p:sp>
    </p:spTree>
    <p:extLst>
      <p:ext uri="{BB962C8B-B14F-4D97-AF65-F5344CB8AC3E}">
        <p14:creationId xmlns:p14="http://schemas.microsoft.com/office/powerpoint/2010/main" val="2672061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A84EE6F-94E8-4949-B129-FA1F649AC433}"/>
              </a:ext>
            </a:extLst>
          </p:cNvPr>
          <p:cNvSpPr txBox="1"/>
          <p:nvPr/>
        </p:nvSpPr>
        <p:spPr>
          <a:xfrm>
            <a:off x="2350038" y="467380"/>
            <a:ext cx="2017775" cy="523220"/>
          </a:xfrm>
          <a:prstGeom prst="rect">
            <a:avLst/>
          </a:prstGeom>
          <a:noFill/>
          <a:ln>
            <a:solidFill>
              <a:schemeClr val="accent6">
                <a:lumMod val="75000"/>
              </a:schemeClr>
            </a:solidFill>
          </a:ln>
          <a:scene3d>
            <a:camera prst="isometricOffAxis1Right"/>
            <a:lightRig rig="threePt" dir="t"/>
          </a:scene3d>
        </p:spPr>
        <p:txBody>
          <a:bodyPr wrap="square" rtlCol="0">
            <a:spAutoFit/>
          </a:bodyPr>
          <a:lstStyle/>
          <a:p>
            <a:r>
              <a:rPr lang="es-PE" sz="2800" dirty="0"/>
              <a:t>Nosotros </a:t>
            </a:r>
          </a:p>
        </p:txBody>
      </p:sp>
      <p:pic>
        <p:nvPicPr>
          <p:cNvPr id="5" name="Imagen 4">
            <a:extLst>
              <a:ext uri="{FF2B5EF4-FFF2-40B4-BE49-F238E27FC236}">
                <a16:creationId xmlns:a16="http://schemas.microsoft.com/office/drawing/2014/main" id="{72FBDD82-0634-47C4-ADCD-8CC127C26E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0337" y="1209674"/>
            <a:ext cx="9913513" cy="525780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3302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992EE89B-1E5B-406B-8DEE-3AB563006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EE7987-19A1-4817-8CD6-E5FEF9C4FB7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7200" cap="all"/>
              <a:t>Código fuente </a:t>
            </a:r>
          </a:p>
        </p:txBody>
      </p:sp>
      <p:sp>
        <p:nvSpPr>
          <p:cNvPr id="15" name="Freeform 6">
            <a:extLst>
              <a:ext uri="{FF2B5EF4-FFF2-40B4-BE49-F238E27FC236}">
                <a16:creationId xmlns:a16="http://schemas.microsoft.com/office/drawing/2014/main" id="{3EF1730D-C088-41F4-80BD-A7B56469A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7BB4F96C-BA00-4CC8-BE7E-12D8C4EC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Imagen 3">
            <a:extLst>
              <a:ext uri="{FF2B5EF4-FFF2-40B4-BE49-F238E27FC236}">
                <a16:creationId xmlns:a16="http://schemas.microsoft.com/office/drawing/2014/main" id="{FB90E67A-A4D0-4C26-830A-12E369B45EB4}"/>
              </a:ext>
            </a:extLst>
          </p:cNvPr>
          <p:cNvPicPr>
            <a:picLocks noChangeAspect="1"/>
          </p:cNvPicPr>
          <p:nvPr/>
        </p:nvPicPr>
        <p:blipFill rotWithShape="1">
          <a:blip r:embed="rId2">
            <a:extLst>
              <a:ext uri="{28A0092B-C50C-407E-A947-70E740481C1C}">
                <a14:useLocalDpi xmlns:a14="http://schemas.microsoft.com/office/drawing/2010/main" val="0"/>
              </a:ext>
            </a:extLst>
          </a:blip>
          <a:srcRect l="19673" t="14606" r="42422" b="29104"/>
          <a:stretch/>
        </p:blipFill>
        <p:spPr bwMode="auto">
          <a:xfrm>
            <a:off x="1589599" y="1340841"/>
            <a:ext cx="5238069" cy="437551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89646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5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01C85AE-74B2-45FA-ABFC-2FF506B56960}"/>
              </a:ext>
            </a:extLst>
          </p:cNvPr>
          <p:cNvPicPr>
            <a:picLocks noChangeAspect="1"/>
          </p:cNvPicPr>
          <p:nvPr/>
        </p:nvPicPr>
        <p:blipFill rotWithShape="1">
          <a:blip r:embed="rId2">
            <a:extLst>
              <a:ext uri="{28A0092B-C50C-407E-A947-70E740481C1C}">
                <a14:useLocalDpi xmlns:a14="http://schemas.microsoft.com/office/drawing/2010/main" val="0"/>
              </a:ext>
            </a:extLst>
          </a:blip>
          <a:srcRect l="21573" t="12986" r="32788" b="22987"/>
          <a:stretch/>
        </p:blipFill>
        <p:spPr bwMode="auto">
          <a:xfrm>
            <a:off x="2764616" y="800100"/>
            <a:ext cx="6662769" cy="525780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155543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84E21A-A848-4FF9-97DA-1BE07F743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B4679B52-98EA-45CA-AF30-F2C9A6946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0E5EE46-6B2F-43B5-8F97-10C96ECA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587546EB-8C8C-4552-9837-27CEFD10C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bros">
            <a:extLst>
              <a:ext uri="{FF2B5EF4-FFF2-40B4-BE49-F238E27FC236}">
                <a16:creationId xmlns:a16="http://schemas.microsoft.com/office/drawing/2014/main" id="{F78597AC-A831-43B6-A114-FD310CEF8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5" name="Freeform 6">
            <a:extLst>
              <a:ext uri="{FF2B5EF4-FFF2-40B4-BE49-F238E27FC236}">
                <a16:creationId xmlns:a16="http://schemas.microsoft.com/office/drawing/2014/main" id="{1157C185-67CB-4FDD-9C4B-705DDB08A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FDF1DAB0-1ED4-4141-8E19-2E15B21AB619}"/>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dirty="0">
                <a:solidFill>
                  <a:srgbClr val="FFFF00"/>
                </a:solidFill>
              </a:rPr>
              <a:t>CAPÍTULO I</a:t>
            </a:r>
            <a:br>
              <a:rPr lang="en-US" sz="7000" cap="all" dirty="0">
                <a:solidFill>
                  <a:srgbClr val="FFFF00"/>
                </a:solidFill>
              </a:rPr>
            </a:br>
            <a:endParaRPr lang="en-US" sz="7000" cap="all" dirty="0">
              <a:solidFill>
                <a:srgbClr val="FFFF00"/>
              </a:solidFill>
            </a:endParaRPr>
          </a:p>
        </p:txBody>
      </p:sp>
    </p:spTree>
    <p:extLst>
      <p:ext uri="{BB962C8B-B14F-4D97-AF65-F5344CB8AC3E}">
        <p14:creationId xmlns:p14="http://schemas.microsoft.com/office/powerpoint/2010/main" val="402380289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32AC5-5C70-45AA-9A02-9E05F97FDD89}"/>
              </a:ext>
            </a:extLst>
          </p:cNvPr>
          <p:cNvSpPr>
            <a:spLocks noGrp="1"/>
          </p:cNvSpPr>
          <p:nvPr>
            <p:ph type="title"/>
          </p:nvPr>
        </p:nvSpPr>
        <p:spPr>
          <a:xfrm>
            <a:off x="4259439" y="1024591"/>
            <a:ext cx="6959664" cy="5031652"/>
          </a:xfrm>
        </p:spPr>
        <p:txBody>
          <a:bodyPr vert="horz" lIns="91440" tIns="45720" rIns="91440" bIns="45720" rtlCol="0" anchor="ctr">
            <a:normAutofit/>
          </a:bodyPr>
          <a:lstStyle/>
          <a:p>
            <a:pPr marL="742950" lvl="1" indent="-285750" algn="just" defTabSz="457200" rtl="0">
              <a:lnSpc>
                <a:spcPct val="90000"/>
              </a:lnSpc>
              <a:spcBef>
                <a:spcPct val="0"/>
              </a:spcBef>
            </a:pP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err="1">
                <a:solidFill>
                  <a:schemeClr val="tx2"/>
                </a:solidFill>
                <a:effectLst/>
                <a:latin typeface="+mj-lt"/>
                <a:ea typeface="+mj-ea"/>
                <a:cs typeface="+mj-cs"/>
              </a:rPr>
              <a:t>Misión</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s-ES" sz="1800" i="0" u="none" strike="noStrike" dirty="0">
                <a:solidFill>
                  <a:schemeClr val="tx2"/>
                </a:solidFill>
                <a:effectLst/>
                <a:latin typeface="Century Gothic (Títulos)"/>
              </a:rPr>
              <a:t>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a:t>
            </a:r>
            <a:br>
              <a:rPr lang="en-US" b="0" i="0" kern="1200" dirty="0">
                <a:solidFill>
                  <a:schemeClr val="tx2"/>
                </a:solidFill>
                <a:effectLst/>
                <a:latin typeface="+mj-lt"/>
                <a:ea typeface="+mj-ea"/>
                <a:cs typeface="+mj-cs"/>
              </a:rPr>
            </a:br>
            <a:r>
              <a:rPr lang="en-US" b="0" i="0" kern="1200" dirty="0">
                <a:solidFill>
                  <a:schemeClr val="tx2"/>
                </a:solidFill>
                <a:effectLst/>
                <a:latin typeface="+mj-lt"/>
                <a:ea typeface="+mj-ea"/>
                <a:cs typeface="+mj-cs"/>
              </a:rPr>
              <a:t> </a:t>
            </a:r>
            <a:br>
              <a:rPr lang="en-US" b="0" i="0" kern="1200" dirty="0">
                <a:solidFill>
                  <a:schemeClr val="tx2"/>
                </a:solidFill>
                <a:effectLst/>
                <a:latin typeface="+mj-lt"/>
                <a:ea typeface="+mj-ea"/>
                <a:cs typeface="+mj-cs"/>
              </a:rPr>
            </a:br>
            <a:r>
              <a:rPr lang="en-US" sz="2000" b="1" i="0" kern="1200" dirty="0">
                <a:solidFill>
                  <a:schemeClr val="tx2"/>
                </a:solidFill>
                <a:effectLst/>
                <a:latin typeface="+mj-lt"/>
                <a:ea typeface="+mj-ea"/>
                <a:cs typeface="+mj-cs"/>
              </a:rPr>
              <a:t>Vision</a:t>
            </a:r>
            <a:br>
              <a:rPr lang="en-US" sz="2000" b="1" i="0" kern="1200" dirty="0">
                <a:solidFill>
                  <a:schemeClr val="tx2"/>
                </a:solidFill>
                <a:effectLst/>
                <a:latin typeface="+mj-lt"/>
                <a:ea typeface="+mj-ea"/>
                <a:cs typeface="+mj-cs"/>
              </a:rPr>
            </a:br>
            <a:br>
              <a:rPr lang="en-US" sz="2000" b="1" i="0" kern="1200" dirty="0">
                <a:solidFill>
                  <a:schemeClr val="tx2"/>
                </a:solidFill>
                <a:effectLst/>
                <a:latin typeface="+mj-lt"/>
                <a:ea typeface="+mj-ea"/>
                <a:cs typeface="+mj-cs"/>
              </a:rPr>
            </a:br>
            <a:r>
              <a:rPr lang="es-ES" b="0" i="0" kern="1200" dirty="0">
                <a:solidFill>
                  <a:schemeClr val="tx2"/>
                </a:solidFill>
                <a:effectLst/>
                <a:latin typeface="+mj-lt"/>
                <a:ea typeface="+mj-ea"/>
                <a:cs typeface="+mj-cs"/>
              </a:rPr>
              <a:t>Ser la juguetería artística más conocida por las familias, niños y comunidades en la que ellos cumplan sus sueños y fantasías. </a:t>
            </a:r>
            <a:br>
              <a:rPr lang="en-US" b="0" i="0" kern="1200" dirty="0">
                <a:solidFill>
                  <a:schemeClr val="tx2"/>
                </a:solidFill>
                <a:effectLst/>
                <a:latin typeface="+mj-lt"/>
                <a:ea typeface="+mj-ea"/>
                <a:cs typeface="+mj-cs"/>
              </a:rPr>
            </a:br>
            <a:endParaRPr lang="en-US" b="0" i="0" kern="1200" dirty="0">
              <a:solidFill>
                <a:schemeClr val="tx2"/>
              </a:solidFill>
              <a:latin typeface="+mj-lt"/>
              <a:ea typeface="+mj-ea"/>
              <a:cs typeface="+mj-cs"/>
            </a:endParaRPr>
          </a:p>
        </p:txBody>
      </p:sp>
      <p:sp>
        <p:nvSpPr>
          <p:cNvPr id="24" name="CuadroTexto 23">
            <a:extLst>
              <a:ext uri="{FF2B5EF4-FFF2-40B4-BE49-F238E27FC236}">
                <a16:creationId xmlns:a16="http://schemas.microsoft.com/office/drawing/2014/main" id="{DC7B9AC9-1378-419A-94C7-E67BA0DA2357}"/>
              </a:ext>
            </a:extLst>
          </p:cNvPr>
          <p:cNvSpPr txBox="1"/>
          <p:nvPr/>
        </p:nvSpPr>
        <p:spPr>
          <a:xfrm>
            <a:off x="781879" y="2767280"/>
            <a:ext cx="3670852" cy="1754326"/>
          </a:xfrm>
          <a:prstGeom prst="rect">
            <a:avLst/>
          </a:prstGeom>
          <a:noFill/>
        </p:spPr>
        <p:txBody>
          <a:bodyPr wrap="square">
            <a:spAutoFit/>
          </a:bodyPr>
          <a:lstStyle/>
          <a:p>
            <a:pPr algn="ctr"/>
            <a:r>
              <a:rPr lang="en-US" sz="3600" b="1" i="0" kern="1200" dirty="0">
                <a:solidFill>
                  <a:schemeClr val="tx2"/>
                </a:solidFill>
                <a:effectLst/>
                <a:latin typeface="+mj-lt"/>
                <a:ea typeface="+mj-ea"/>
                <a:cs typeface="+mj-cs"/>
              </a:rPr>
              <a:t>ASPECTOS GENERALES DE LA EMPRESA</a:t>
            </a:r>
            <a:endParaRPr lang="es-PE" sz="3600" b="1" dirty="0"/>
          </a:p>
        </p:txBody>
      </p:sp>
      <p:cxnSp>
        <p:nvCxnSpPr>
          <p:cNvPr id="13" name="Conector recto 12">
            <a:extLst>
              <a:ext uri="{FF2B5EF4-FFF2-40B4-BE49-F238E27FC236}">
                <a16:creationId xmlns:a16="http://schemas.microsoft.com/office/drawing/2014/main" id="{D78CE615-103D-4C09-B2E2-7934191C1768}"/>
              </a:ext>
            </a:extLst>
          </p:cNvPr>
          <p:cNvCxnSpPr/>
          <p:nvPr/>
        </p:nvCxnSpPr>
        <p:spPr>
          <a:xfrm>
            <a:off x="4585253" y="1457738"/>
            <a:ext cx="0" cy="426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04173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90">
          <a:fgClr>
            <a:schemeClr val="accent5">
              <a:lumMod val="20000"/>
              <a:lumOff val="80000"/>
            </a:schemeClr>
          </a:fgClr>
          <a:bgClr>
            <a:schemeClr val="bg1"/>
          </a:bgClr>
        </a:pattFill>
        <a:effectLst/>
      </p:bgPr>
    </p:bg>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77B5934A-40F5-4120-8C18-B33CBB862F61}"/>
              </a:ext>
            </a:extLst>
          </p:cNvPr>
          <p:cNvGraphicFramePr>
            <a:graphicFrameLocks noGrp="1"/>
          </p:cNvGraphicFramePr>
          <p:nvPr>
            <p:extLst>
              <p:ext uri="{D42A27DB-BD31-4B8C-83A1-F6EECF244321}">
                <p14:modId xmlns:p14="http://schemas.microsoft.com/office/powerpoint/2010/main" val="3006536200"/>
              </p:ext>
            </p:extLst>
          </p:nvPr>
        </p:nvGraphicFramePr>
        <p:xfrm>
          <a:off x="1178784" y="870991"/>
          <a:ext cx="10679841" cy="6447583"/>
        </p:xfrm>
        <a:graphic>
          <a:graphicData uri="http://schemas.openxmlformats.org/drawingml/2006/table">
            <a:tbl>
              <a:tblPr firstRow="1" firstCol="1" bandRow="1">
                <a:noFill/>
                <a:tableStyleId>{3B4B98B0-60AC-42C2-AFA5-B58CD77FA1E5}</a:tableStyleId>
              </a:tblPr>
              <a:tblGrid>
                <a:gridCol w="3796069">
                  <a:extLst>
                    <a:ext uri="{9D8B030D-6E8A-4147-A177-3AD203B41FA5}">
                      <a16:colId xmlns:a16="http://schemas.microsoft.com/office/drawing/2014/main" val="3869994840"/>
                    </a:ext>
                  </a:extLst>
                </a:gridCol>
                <a:gridCol w="6883772">
                  <a:extLst>
                    <a:ext uri="{9D8B030D-6E8A-4147-A177-3AD203B41FA5}">
                      <a16:colId xmlns:a16="http://schemas.microsoft.com/office/drawing/2014/main" val="1610441309"/>
                    </a:ext>
                  </a:extLst>
                </a:gridCol>
              </a:tblGrid>
              <a:tr h="506285">
                <a:tc>
                  <a:txBody>
                    <a:bodyPr/>
                    <a:lstStyle/>
                    <a:p>
                      <a:pPr marL="457200">
                        <a:lnSpc>
                          <a:spcPct val="107000"/>
                        </a:lnSpc>
                      </a:pPr>
                      <a:r>
                        <a:rPr lang="es-ES" sz="3200" b="1" cap="none" spc="0">
                          <a:solidFill>
                            <a:schemeClr val="tx1"/>
                          </a:solidFill>
                          <a:effectLst/>
                        </a:rPr>
                        <a:t>FACTORES</a:t>
                      </a:r>
                      <a:endParaRPr lang="es-PE" sz="32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nSpc>
                          <a:spcPct val="107000"/>
                        </a:lnSpc>
                      </a:pPr>
                      <a:r>
                        <a:rPr lang="es-ES" sz="3200" b="1" cap="none" spc="0" dirty="0">
                          <a:solidFill>
                            <a:schemeClr val="tx1"/>
                          </a:solidFill>
                          <a:effectLst/>
                        </a:rPr>
                        <a:t>ASPECTOS</a:t>
                      </a:r>
                    </a:p>
                  </a:txBody>
                  <a:tcPr marL="46948" marR="32830" marT="13414" marB="1006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007802"/>
                  </a:ext>
                </a:extLst>
              </a:tr>
              <a:tr h="1111046">
                <a:tc>
                  <a:txBody>
                    <a:bodyPr/>
                    <a:lstStyle/>
                    <a:p>
                      <a:pPr marL="457200">
                        <a:lnSpc>
                          <a:spcPct val="107000"/>
                        </a:lnSpc>
                      </a:pPr>
                      <a:r>
                        <a:rPr lang="es-ES" sz="1800" b="1" cap="none" spc="0" dirty="0">
                          <a:solidFill>
                            <a:schemeClr val="tx1"/>
                          </a:solidFill>
                          <a:effectLst/>
                        </a:rPr>
                        <a:t>POLÍTICOS</a:t>
                      </a:r>
                      <a:endParaRPr lang="es-PE" sz="18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l">
                        <a:lnSpc>
                          <a:spcPct val="107000"/>
                        </a:lnSpc>
                      </a:pPr>
                      <a:r>
                        <a:rPr lang="es-ES" sz="1800" cap="none" spc="0" dirty="0">
                          <a:solidFill>
                            <a:schemeClr val="tx1"/>
                          </a:solidFill>
                          <a:effectLst/>
                        </a:rPr>
                        <a:t>Una empresa dedicada a la tecnología tendrá que estar al tanto de si se mantiene la estabilidad política de los países en los que opera o si el gobierno altera leyes que afecten al negocio o los impuestos</a:t>
                      </a:r>
                      <a:endParaRPr lang="es-PE" sz="18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5102525"/>
                  </a:ext>
                </a:extLst>
              </a:tr>
              <a:tr h="885723">
                <a:tc>
                  <a:txBody>
                    <a:bodyPr/>
                    <a:lstStyle/>
                    <a:p>
                      <a:pPr marL="457200">
                        <a:lnSpc>
                          <a:spcPct val="107000"/>
                        </a:lnSpc>
                      </a:pPr>
                      <a:r>
                        <a:rPr lang="es-ES" sz="1800" b="1" cap="none" spc="0">
                          <a:solidFill>
                            <a:schemeClr val="tx1"/>
                          </a:solidFill>
                          <a:effectLst/>
                        </a:rPr>
                        <a:t>ECONÓMICOS</a:t>
                      </a:r>
                      <a:endParaRPr lang="es-PE" sz="1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457200" algn="l">
                        <a:lnSpc>
                          <a:spcPct val="107000"/>
                        </a:lnSpc>
                      </a:pPr>
                      <a:r>
                        <a:rPr lang="es-ES" sz="1800" cap="none" spc="0" dirty="0">
                          <a:solidFill>
                            <a:schemeClr val="tx1"/>
                          </a:solidFill>
                          <a:effectLst/>
                        </a:rPr>
                        <a:t>Los impuestos, la tasa de desempleo, los indicadores de crecimiento económico o el cambio de divisas son elementos que se sitúan en esta categoría.</a:t>
                      </a:r>
                    </a:p>
                    <a:p>
                      <a:pPr marL="457200" algn="l">
                        <a:lnSpc>
                          <a:spcPct val="107000"/>
                        </a:lnSpc>
                      </a:pPr>
                      <a:endParaRPr lang="es-PE" sz="18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0552602"/>
                  </a:ext>
                </a:extLst>
              </a:tr>
              <a:tr h="660399">
                <a:tc>
                  <a:txBody>
                    <a:bodyPr/>
                    <a:lstStyle/>
                    <a:p>
                      <a:pPr marL="457200">
                        <a:lnSpc>
                          <a:spcPct val="107000"/>
                        </a:lnSpc>
                      </a:pPr>
                      <a:r>
                        <a:rPr lang="es-ES" sz="1800" b="1" cap="none" spc="0">
                          <a:solidFill>
                            <a:schemeClr val="tx1"/>
                          </a:solidFill>
                          <a:effectLst/>
                        </a:rPr>
                        <a:t>SOCIALES</a:t>
                      </a:r>
                      <a:endParaRPr lang="es-PE" sz="1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l">
                        <a:lnSpc>
                          <a:spcPct val="107000"/>
                        </a:lnSpc>
                      </a:pPr>
                      <a:r>
                        <a:rPr lang="es-ES" sz="1800" cap="none" spc="0" dirty="0">
                          <a:solidFill>
                            <a:schemeClr val="tx1"/>
                          </a:solidFill>
                          <a:effectLst/>
                        </a:rPr>
                        <a:t>Los aplicativos han cambiado la vida de los usuarios y cada vez incorporan más funcionalidades.</a:t>
                      </a:r>
                      <a:endParaRPr lang="es-PE" sz="18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4361634"/>
                  </a:ext>
                </a:extLst>
              </a:tr>
              <a:tr h="885723">
                <a:tc>
                  <a:txBody>
                    <a:bodyPr/>
                    <a:lstStyle/>
                    <a:p>
                      <a:pPr marL="457200">
                        <a:lnSpc>
                          <a:spcPct val="107000"/>
                        </a:lnSpc>
                      </a:pPr>
                      <a:r>
                        <a:rPr lang="es-ES" sz="1800" b="1" cap="none" spc="0">
                          <a:solidFill>
                            <a:schemeClr val="tx1"/>
                          </a:solidFill>
                          <a:effectLst/>
                        </a:rPr>
                        <a:t>TECNOLÓGICOS</a:t>
                      </a:r>
                      <a:endParaRPr lang="es-PE" sz="1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457200" algn="l">
                        <a:lnSpc>
                          <a:spcPct val="107000"/>
                        </a:lnSpc>
                      </a:pPr>
                      <a:r>
                        <a:rPr lang="es-ES" sz="1800" cap="none" spc="0">
                          <a:solidFill>
                            <a:schemeClr val="tx1"/>
                          </a:solidFill>
                          <a:effectLst/>
                        </a:rPr>
                        <a:t>Los aplicativos se están imponiendo. Habrá que considerar las innovaciones tecnológicas relacionadas con la industria del software y la duración del ciclo de vida de la tecnología.</a:t>
                      </a:r>
                      <a:endParaRPr lang="es-PE" sz="1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51854409"/>
                  </a:ext>
                </a:extLst>
              </a:tr>
              <a:tr h="660399">
                <a:tc>
                  <a:txBody>
                    <a:bodyPr/>
                    <a:lstStyle/>
                    <a:p>
                      <a:pPr marL="457200">
                        <a:lnSpc>
                          <a:spcPct val="107000"/>
                        </a:lnSpc>
                      </a:pPr>
                      <a:r>
                        <a:rPr lang="es-ES" sz="1800" b="1" cap="none" spc="0">
                          <a:solidFill>
                            <a:schemeClr val="tx1"/>
                          </a:solidFill>
                          <a:effectLst/>
                        </a:rPr>
                        <a:t>AMBIENTALES</a:t>
                      </a:r>
                      <a:endParaRPr lang="es-PE" sz="1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algn="l">
                        <a:lnSpc>
                          <a:spcPct val="107000"/>
                        </a:lnSpc>
                      </a:pPr>
                      <a:r>
                        <a:rPr lang="es-ES" sz="1800" cap="none" spc="0" dirty="0">
                          <a:solidFill>
                            <a:schemeClr val="tx1"/>
                          </a:solidFill>
                          <a:effectLst/>
                        </a:rPr>
                        <a:t>Las empresas desarrolladoras de aplicaciones afectan al medio ambiente debido al gasto energético.</a:t>
                      </a:r>
                      <a:endParaRPr lang="es-PE" sz="18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272982"/>
                  </a:ext>
                </a:extLst>
              </a:tr>
              <a:tr h="852750">
                <a:tc>
                  <a:txBody>
                    <a:bodyPr/>
                    <a:lstStyle/>
                    <a:p>
                      <a:pPr marL="457200">
                        <a:lnSpc>
                          <a:spcPct val="107000"/>
                        </a:lnSpc>
                        <a:spcAft>
                          <a:spcPts val="800"/>
                        </a:spcAft>
                      </a:pPr>
                      <a:r>
                        <a:rPr lang="es-ES" sz="1800" b="1" cap="none" spc="0">
                          <a:solidFill>
                            <a:schemeClr val="tx1"/>
                          </a:solidFill>
                          <a:effectLst/>
                        </a:rPr>
                        <a:t>LEGALES</a:t>
                      </a:r>
                      <a:endParaRPr lang="es-PE" sz="1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spcAft>
                          <a:spcPts val="750"/>
                        </a:spcAft>
                      </a:pPr>
                      <a:r>
                        <a:rPr lang="es-ES" sz="1800" cap="none" spc="0" dirty="0">
                          <a:solidFill>
                            <a:schemeClr val="tx1"/>
                          </a:solidFill>
                          <a:effectLst/>
                        </a:rPr>
                        <a:t>Habrá que estar al tanto de las leyes que puedan afectar a la empresa, por             ejemplo, las de emprendimiento, si fuera el caso, pero también de las normas específicas de la industria del software. </a:t>
                      </a:r>
                      <a:endParaRPr lang="es-PE" sz="18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948" marR="32830" marT="13414" marB="100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2817324"/>
                  </a:ext>
                </a:extLst>
              </a:tr>
            </a:tbl>
          </a:graphicData>
        </a:graphic>
      </p:graphicFrame>
      <p:sp>
        <p:nvSpPr>
          <p:cNvPr id="5" name="CuadroTexto 4">
            <a:extLst>
              <a:ext uri="{FF2B5EF4-FFF2-40B4-BE49-F238E27FC236}">
                <a16:creationId xmlns:a16="http://schemas.microsoft.com/office/drawing/2014/main" id="{2B447F30-48F6-40FC-82C8-A8483B1F5628}"/>
              </a:ext>
            </a:extLst>
          </p:cNvPr>
          <p:cNvSpPr txBox="1"/>
          <p:nvPr/>
        </p:nvSpPr>
        <p:spPr>
          <a:xfrm>
            <a:off x="4947357" y="224660"/>
            <a:ext cx="1571347" cy="646331"/>
          </a:xfrm>
          <a:prstGeom prst="rect">
            <a:avLst/>
          </a:prstGeom>
          <a:noFill/>
        </p:spPr>
        <p:txBody>
          <a:bodyPr wrap="square" rtlCol="0">
            <a:spAutoFit/>
          </a:bodyPr>
          <a:lstStyle/>
          <a:p>
            <a:r>
              <a:rPr lang="es-PE" sz="3600" dirty="0" err="1"/>
              <a:t>Pestel</a:t>
            </a:r>
            <a:r>
              <a:rPr lang="es-PE" dirty="0"/>
              <a:t> </a:t>
            </a:r>
          </a:p>
        </p:txBody>
      </p:sp>
    </p:spTree>
    <p:extLst>
      <p:ext uri="{BB962C8B-B14F-4D97-AF65-F5344CB8AC3E}">
        <p14:creationId xmlns:p14="http://schemas.microsoft.com/office/powerpoint/2010/main" val="1859161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CC54A5-FA92-4993-A35F-03C21682AD6B}"/>
              </a:ext>
            </a:extLst>
          </p:cNvPr>
          <p:cNvSpPr>
            <a:spLocks noGrp="1"/>
          </p:cNvSpPr>
          <p:nvPr>
            <p:ph type="title"/>
          </p:nvPr>
        </p:nvSpPr>
        <p:spPr>
          <a:xfrm>
            <a:off x="3467100" y="209550"/>
            <a:ext cx="5543550" cy="809625"/>
          </a:xfrm>
        </p:spPr>
        <p:txBody>
          <a:bodyPr/>
          <a:lstStyle/>
          <a:p>
            <a:r>
              <a:rPr lang="es-PE" dirty="0"/>
              <a:t>MAPA DE PROCESOS</a:t>
            </a:r>
          </a:p>
        </p:txBody>
      </p:sp>
      <p:pic>
        <p:nvPicPr>
          <p:cNvPr id="4" name="Picture 2">
            <a:extLst>
              <a:ext uri="{FF2B5EF4-FFF2-40B4-BE49-F238E27FC236}">
                <a16:creationId xmlns:a16="http://schemas.microsoft.com/office/drawing/2014/main" id="{3ECF91F9-6B65-4702-8204-1DB7115D70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9022" y="1104900"/>
            <a:ext cx="10431977" cy="5753099"/>
          </a:xfrm>
          <a:prstGeom prst="rect">
            <a:avLst/>
          </a:prstGeom>
          <a:pattFill prst="pct40">
            <a:fgClr>
              <a:schemeClr val="accent5">
                <a:lumMod val="20000"/>
                <a:lumOff val="80000"/>
              </a:schemeClr>
            </a:fgClr>
            <a:bgClr>
              <a:schemeClr val="bg1"/>
            </a:bgClr>
          </a:pattFill>
        </p:spPr>
      </p:pic>
    </p:spTree>
    <p:extLst>
      <p:ext uri="{BB962C8B-B14F-4D97-AF65-F5344CB8AC3E}">
        <p14:creationId xmlns:p14="http://schemas.microsoft.com/office/powerpoint/2010/main" val="1712831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38865-37C4-48D6-879D-2F8536BBA677}"/>
              </a:ext>
            </a:extLst>
          </p:cNvPr>
          <p:cNvSpPr>
            <a:spLocks noGrp="1"/>
          </p:cNvSpPr>
          <p:nvPr>
            <p:ph type="title"/>
          </p:nvPr>
        </p:nvSpPr>
        <p:spPr>
          <a:xfrm>
            <a:off x="3381375" y="285750"/>
            <a:ext cx="7219950" cy="595880"/>
          </a:xfrm>
          <a:pattFill prst="pct5">
            <a:fgClr>
              <a:schemeClr val="bg2"/>
            </a:fgClr>
            <a:bgClr>
              <a:schemeClr val="bg1"/>
            </a:bgClr>
          </a:pattFill>
        </p:spPr>
        <p:txBody>
          <a:bodyPr>
            <a:normAutofit fontScale="90000"/>
          </a:bodyPr>
          <a:lstStyle/>
          <a:p>
            <a:r>
              <a:rPr lang="es-PE" dirty="0"/>
              <a:t>ESTRATEGIA DE NEGOCIOS</a:t>
            </a:r>
          </a:p>
        </p:txBody>
      </p:sp>
      <p:pic>
        <p:nvPicPr>
          <p:cNvPr id="4" name="Picture 2">
            <a:extLst>
              <a:ext uri="{FF2B5EF4-FFF2-40B4-BE49-F238E27FC236}">
                <a16:creationId xmlns:a16="http://schemas.microsoft.com/office/drawing/2014/main" id="{36CEDEB5-7DA6-477B-A34F-5918E1BEAD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8264" y="1085850"/>
            <a:ext cx="10701786" cy="5562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31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69493-A8A0-4F0C-957B-6B5E02F4B49C}"/>
              </a:ext>
            </a:extLst>
          </p:cNvPr>
          <p:cNvSpPr>
            <a:spLocks noGrp="1"/>
          </p:cNvSpPr>
          <p:nvPr>
            <p:ph type="title"/>
          </p:nvPr>
        </p:nvSpPr>
        <p:spPr>
          <a:xfrm>
            <a:off x="3906492" y="100634"/>
            <a:ext cx="5772150" cy="857250"/>
          </a:xfrm>
        </p:spPr>
        <p:txBody>
          <a:bodyPr/>
          <a:lstStyle/>
          <a:p>
            <a:r>
              <a:rPr lang="es-PE" dirty="0"/>
              <a:t>PROPUESTA DE VALOR</a:t>
            </a:r>
          </a:p>
        </p:txBody>
      </p:sp>
      <p:pic>
        <p:nvPicPr>
          <p:cNvPr id="4" name="Imagen 3" descr="Diagrama&#10;&#10;Descripción generada automáticamente">
            <a:extLst>
              <a:ext uri="{FF2B5EF4-FFF2-40B4-BE49-F238E27FC236}">
                <a16:creationId xmlns:a16="http://schemas.microsoft.com/office/drawing/2014/main" id="{0390A7D0-47D9-4E76-A369-E7D177800D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57884"/>
            <a:ext cx="10813774" cy="5638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0975031"/>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Recorte</Template>
  <TotalTime>1477</TotalTime>
  <Words>1594</Words>
  <Application>Microsoft Office PowerPoint</Application>
  <PresentationFormat>Panorámica</PresentationFormat>
  <Paragraphs>97</Paragraphs>
  <Slides>39</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39</vt:i4>
      </vt:variant>
    </vt:vector>
  </HeadingPairs>
  <TitlesOfParts>
    <vt:vector size="46" baseType="lpstr">
      <vt:lpstr>Arial</vt:lpstr>
      <vt:lpstr>Calibri</vt:lpstr>
      <vt:lpstr>Century Gothic (Títulos)</vt:lpstr>
      <vt:lpstr>Franklin Gothic Book</vt:lpstr>
      <vt:lpstr>Helvetica Light</vt:lpstr>
      <vt:lpstr>Wingdings</vt:lpstr>
      <vt:lpstr>Recorte</vt:lpstr>
      <vt:lpstr>Sistema de Ventas de Juguetes para Niños con Discapacidad </vt:lpstr>
      <vt:lpstr>Presentación de PowerPoint</vt:lpstr>
      <vt:lpstr>Agenda </vt:lpstr>
      <vt:lpstr>CAPÍTULO I </vt:lpstr>
      <vt:lpstr>   Misión   A través de nuestra Juguetería, aspiramos a materializar las fantasías de nuestros clientes, brindando una sana entretención. Seremos una tienda especializada en ventas de juguetes para niños con alguna discapacidad para colaborar en la interacción social de las personas a través del intercambio de intereses, sueños y gustos.   Vision  Ser la juguetería artística más conocida por las familias, niños y comunidades en la que ellos cumplan sus sueños y fantasías.  </vt:lpstr>
      <vt:lpstr>Presentación de PowerPoint</vt:lpstr>
      <vt:lpstr>MAPA DE PROCESOS</vt:lpstr>
      <vt:lpstr>ESTRATEGIA DE NEGOCIOS</vt:lpstr>
      <vt:lpstr>PROPUESTA DE VALOR</vt:lpstr>
      <vt:lpstr>MODELO CANVAS</vt:lpstr>
      <vt:lpstr> En la actualidad, existe poca cantidad de jugueterías que tengan un sistema de ventas para niños con alguna discapacidad, y que aún están utilizando la forma antigua de vender sus productos.</vt:lpstr>
      <vt:lpstr>   Objetivo General   Se diseñara un aplicación web de carrito de compras que facilite a los consumidores la compra de algún producto que  acepte el pedido y el pago correspondiente en pocos pasos, con diferentes formas de pago.   Objetivos Específicos • Diseñar Diagrama de clases. • Realizar Mapa de Procesos • Realizar Estrategia de Negocio • Diseñar el Modelo de la Base de datos • Diseñar el Modelo Canvas • Diseñar el Diagrama de Gantt. • Realizar un diseño de una interfaz información clara y fácil de entender  • Realizar la aplicación con Java y el método MVC • Realizar el módulo de carrito de compras.  </vt:lpstr>
      <vt:lpstr>Alcances  • Documento Diagrama de clases. • Documento Mapa de Procesos • Documento Estrategia de Negocio. • Documento del Modelo de la Base de datos. • Documento del Modelo Canvas. • Documento del Diagrama de Gantt.  Limitaciones • El aplicativo web se programara en java, JavaScript. con complementos cómo HTML, Css y Bootstrap. • El aplicativo web se realizara bajo un cronograma de proyecto del documento del diagrama de Gantt  Requisitos Funcionales • El aplicativo web debe permitir iniciar sesión al cliente y crear una nueva cuenta. • El aplicativo web debe permitir la selección del producto a comprar y agregar al carrito de compra. • El aplicativo web debe permitir la modificación del producto en el carrito de compra como la eliminación, editar la cantidad del producto. • El aplicativo web en el módulo de carrito de compra realizará el cálculo correspondiente de los productos comprados y podrá realizar la compra.  </vt:lpstr>
      <vt:lpstr>Este proyecto tiene como principal propósito atenuar los problemas que los padres encuentran al momento de conseguir un juguete para su niño mediante la creación de un  aplicativo web que permita el juguete adecuado de forma inmediata, todo esto de gran importancia, puesto que los padres no tendrán mayor problema en elegir uno de los juguetes.  </vt:lpstr>
      <vt:lpstr>Diseño de un Sistema basado en tecnología Web para el control y gestión de venta de unidades móviles  Fuente: https://repositorio.uncp.edu.pe/handle/20.500.12894/1153?show=full    Sistema de información web para mejorar la gestión comercial de la empresa librería lizdaronide pacanguilla  Fuente: https://dspace.unitru.edu.pe/handle/UNITRU/5277 </vt:lpstr>
      <vt:lpstr>Diagrama de Gantt</vt:lpstr>
      <vt:lpstr>Project Charter</vt:lpstr>
      <vt:lpstr>Propuesta de Solución 1</vt:lpstr>
      <vt:lpstr>Presentación de PowerPoint</vt:lpstr>
      <vt:lpstr>Segunda propuesta de Solución</vt:lpstr>
      <vt:lpstr>Presentación de PowerPoint</vt:lpstr>
      <vt:lpstr>CAPÍTULO II Marco teórico</vt:lpstr>
      <vt:lpstr>Marco teórico de programación orientada a objetos </vt:lpstr>
      <vt:lpstr>Presentación de PowerPoint</vt:lpstr>
      <vt:lpstr>El sistema de tienda Online y Marketplace. </vt:lpstr>
      <vt:lpstr>CAPÍTULO III DESARROLLO DE LA SOLUCIÓN</vt:lpstr>
      <vt:lpstr>Pasos del proceso para calcular la función compra </vt:lpstr>
      <vt:lpstr>Diagrama de flujo </vt:lpstr>
      <vt:lpstr>Diagrama de clases </vt:lpstr>
      <vt:lpstr>Modelamiento de Base de Datos </vt:lpstr>
      <vt:lpstr>Entorno visual de los formularios </vt:lpstr>
      <vt:lpstr>Presentación de PowerPoint</vt:lpstr>
      <vt:lpstr>Presentación de PowerPoint</vt:lpstr>
      <vt:lpstr>Presentación de PowerPoint</vt:lpstr>
      <vt:lpstr>Presentación de PowerPoint</vt:lpstr>
      <vt:lpstr>Presentación de PowerPoint</vt:lpstr>
      <vt:lpstr>Presentación de PowerPoint</vt:lpstr>
      <vt:lpstr>Código fuente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Miguel LLaja Fernández</dc:creator>
  <cp:lastModifiedBy>Yalixa Cordova Facundo</cp:lastModifiedBy>
  <cp:revision>14</cp:revision>
  <dcterms:created xsi:type="dcterms:W3CDTF">2021-09-06T23:42:26Z</dcterms:created>
  <dcterms:modified xsi:type="dcterms:W3CDTF">2021-11-22T04:14:49Z</dcterms:modified>
</cp:coreProperties>
</file>